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2" r:id="rId4"/>
    <p:sldId id="258" r:id="rId5"/>
    <p:sldId id="259" r:id="rId6"/>
    <p:sldId id="260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2" r:id="rId20"/>
    <p:sldId id="283" r:id="rId21"/>
    <p:sldId id="277" r:id="rId22"/>
    <p:sldId id="278" r:id="rId23"/>
    <p:sldId id="279" r:id="rId24"/>
    <p:sldId id="280" r:id="rId25"/>
    <p:sldId id="284" r:id="rId26"/>
    <p:sldId id="293" r:id="rId27"/>
    <p:sldId id="292" r:id="rId28"/>
    <p:sldId id="285" r:id="rId29"/>
    <p:sldId id="286" r:id="rId30"/>
    <p:sldId id="289" r:id="rId31"/>
    <p:sldId id="291" r:id="rId32"/>
    <p:sldId id="288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23"/>
    <a:srgbClr val="FFFFFF"/>
    <a:srgbClr val="E4D9CA"/>
    <a:srgbClr val="B9B9B9"/>
    <a:srgbClr val="191919"/>
    <a:srgbClr val="000000"/>
    <a:srgbClr val="A50021"/>
    <a:srgbClr val="99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854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3F00C-1ACB-49D5-8080-4F3AC0320E3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BB5BD-8DDC-4B01-B3C2-A3BDAEE16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15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2FB5E-2E04-4E10-B664-37DBE22CE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676566-F778-4F06-B58F-69499FE89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92D6C-2653-4156-9496-42E8028C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CE647-A8E2-47F1-BC16-79B852E83934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EE3FD6-3F21-4528-9535-88B6D729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C9AFD-C451-4E5B-BCAB-B07EF474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7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06A27-62E0-4246-B0AD-C952F4B4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0314DE-CE4E-4296-98B2-F45613AEA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12DC-D90C-423E-A44B-6B5B3E1D3CA0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DD305F-7239-4901-84F6-DF0E9154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C34D65-2746-4836-A5D2-C94C0490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C734E-8D0F-46C3-AAC1-DC468E65A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F417D-50C1-4C22-BC10-90A67DA13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4952D2-A3A1-47AE-B856-46036A8C1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E50D7-62E3-4E86-A52F-76901BEF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6E4B-3F71-470F-87C7-D1ED002D8AE3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68833A-9BAF-4931-BC40-CBCD7AF3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465BF-0AA3-45B5-ACAF-D649BA8B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13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F6B92-3631-4D2C-9F8F-D2CEC0A6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89B4F1-9F4C-49E7-91D7-6EEC33584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D1FBA-C90B-46BC-936F-7A3FD58E4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BEFD9-79AB-4948-B547-19620FF59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2419-3D38-422F-AFB6-2B7FF29078ED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24BDCA-67E7-4880-9E7A-D6D6BB7E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A1D6B2-DA30-40AE-B77B-3BA01344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70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4752A-F6A6-44E4-981C-618EEA03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A409EB-7AC6-44C2-9FC3-82CCA34EA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44DD47-06DD-4D20-BD4F-C44E7B9D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710A-4BDA-4E09-B85E-EC09B5CFC9AD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F91DF-C53F-4CD6-B575-D4F5AB560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14B2DB-E578-4210-A698-12CA0D5D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68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FAB12A-E4D2-4A7B-B142-CD2446CA8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773636-C85F-43C8-8D77-FDE621DDC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06142-0C79-4E33-9EF0-D637DDE3E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EE59-6915-4554-A0E8-EB9E8D8C46D3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DD69E-C85A-4252-94A8-6F9F3B56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68A15-A1F0-44E4-8F59-013FE341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0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rgbClr val="760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F2253D-B098-4BEE-BE18-4FC9B110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38EA-84AA-4E87-A278-6E5BC0B24B4A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FFE87-7A80-4547-BE83-E3ADB3DA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ko-KR" dirty="0"/>
              <a:t>KOREA UNIVERSITY RENEWAL PROJECT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CF799A-9D9F-4F8D-B7FB-EEF534E8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285E843B-3409-49B7-A013-F11D0A203A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265A3A-1035-B676-3109-8887F42D7A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02" y="1785902"/>
            <a:ext cx="4382298" cy="4382298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CF59CF12-A777-6D7B-A55B-47DBD65A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9717" y="-42401"/>
            <a:ext cx="3400990" cy="949315"/>
          </a:xfrm>
          <a:ln>
            <a:noFill/>
          </a:ln>
        </p:spPr>
        <p:txBody>
          <a:bodyPr>
            <a:normAutofit/>
          </a:bodyPr>
          <a:lstStyle>
            <a:lvl1pPr>
              <a:defRPr sz="4400" b="0" i="0" u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9FD8E-1AB6-FC93-ED45-1DA611120CD2}"/>
              </a:ext>
            </a:extLst>
          </p:cNvPr>
          <p:cNvSpPr/>
          <p:nvPr userDrawn="1"/>
        </p:nvSpPr>
        <p:spPr>
          <a:xfrm>
            <a:off x="3103418" y="251927"/>
            <a:ext cx="9088582" cy="109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C0D4CC-972C-4CA0-CE51-F7DD6348A428}"/>
              </a:ext>
            </a:extLst>
          </p:cNvPr>
          <p:cNvSpPr/>
          <p:nvPr userDrawn="1"/>
        </p:nvSpPr>
        <p:spPr>
          <a:xfrm>
            <a:off x="175491" y="750679"/>
            <a:ext cx="151080" cy="6107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6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56BD8C-567B-E749-3BE9-FB105D5120A8}"/>
              </a:ext>
            </a:extLst>
          </p:cNvPr>
          <p:cNvSpPr/>
          <p:nvPr userDrawn="1"/>
        </p:nvSpPr>
        <p:spPr>
          <a:xfrm>
            <a:off x="0" y="634292"/>
            <a:ext cx="12192000" cy="6223708"/>
          </a:xfrm>
          <a:prstGeom prst="rect">
            <a:avLst/>
          </a:prstGeom>
          <a:solidFill>
            <a:srgbClr val="760023"/>
          </a:solidFill>
          <a:ln>
            <a:solidFill>
              <a:srgbClr val="760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B2627-126B-4E29-8B7D-3E413127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A59-E55C-403F-AC3E-92DD328F0915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1E725-CFA8-4FE8-BF4F-5E0EE873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KOREA UNIVERSITY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A4C61-4B9C-410A-83C3-131EC5BB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285E843B-3409-49B7-A013-F11D0A203A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68FB22-13D0-7D00-581B-B6413DC4734C}"/>
              </a:ext>
            </a:extLst>
          </p:cNvPr>
          <p:cNvSpPr txBox="1">
            <a:spLocks/>
          </p:cNvSpPr>
          <p:nvPr userDrawn="1"/>
        </p:nvSpPr>
        <p:spPr>
          <a:xfrm>
            <a:off x="559904" y="0"/>
            <a:ext cx="1649896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8B153D1-8A2B-0889-8FEC-B893CF10AFB4}"/>
              </a:ext>
            </a:extLst>
          </p:cNvPr>
          <p:cNvSpPr txBox="1">
            <a:spLocks/>
          </p:cNvSpPr>
          <p:nvPr userDrawn="1"/>
        </p:nvSpPr>
        <p:spPr>
          <a:xfrm>
            <a:off x="1104900" y="0"/>
            <a:ext cx="1649896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0AC037-3CA1-470D-8E2C-C8780763E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649896" cy="634292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760023"/>
            </a:solidFill>
          </a:ln>
        </p:spPr>
        <p:txBody>
          <a:bodyPr>
            <a:noAutofit/>
          </a:bodyPr>
          <a:lstStyle>
            <a:lvl1pPr>
              <a:defRPr sz="3200" b="1">
                <a:solidFill>
                  <a:srgbClr val="760023"/>
                </a:solidFill>
              </a:defRPr>
            </a:lvl1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2356CB-8F86-8629-2A49-799740E6611B}"/>
              </a:ext>
            </a:extLst>
          </p:cNvPr>
          <p:cNvSpPr/>
          <p:nvPr userDrawn="1"/>
        </p:nvSpPr>
        <p:spPr>
          <a:xfrm>
            <a:off x="278296" y="854765"/>
            <a:ext cx="11579087" cy="536506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C0720F5-E1DE-4126-AE9B-7B1D6B805132}"/>
              </a:ext>
            </a:extLst>
          </p:cNvPr>
          <p:cNvSpPr txBox="1">
            <a:spLocks/>
          </p:cNvSpPr>
          <p:nvPr userDrawn="1"/>
        </p:nvSpPr>
        <p:spPr>
          <a:xfrm>
            <a:off x="9730409" y="0"/>
            <a:ext cx="2461591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rgbClr val="760023"/>
                </a:solidFill>
              </a:rPr>
              <a:t>INTRODUCE</a:t>
            </a:r>
            <a:endParaRPr lang="ko-KR" altLang="en-US" sz="2000" dirty="0">
              <a:solidFill>
                <a:srgbClr val="7600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70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56BD8C-567B-E749-3BE9-FB105D5120A8}"/>
              </a:ext>
            </a:extLst>
          </p:cNvPr>
          <p:cNvSpPr/>
          <p:nvPr userDrawn="1"/>
        </p:nvSpPr>
        <p:spPr>
          <a:xfrm>
            <a:off x="0" y="634292"/>
            <a:ext cx="12192000" cy="6223708"/>
          </a:xfrm>
          <a:prstGeom prst="rect">
            <a:avLst/>
          </a:prstGeom>
          <a:solidFill>
            <a:srgbClr val="760023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B2627-126B-4E29-8B7D-3E413127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A59-E55C-403F-AC3E-92DD328F0915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1E725-CFA8-4FE8-BF4F-5E0EE873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KOREA UNIVERSITY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A4C61-4B9C-410A-83C3-131EC5BB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285E843B-3409-49B7-A013-F11D0A203A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A2F55B0-5817-2286-1801-5C30C1AE7110}"/>
              </a:ext>
            </a:extLst>
          </p:cNvPr>
          <p:cNvSpPr txBox="1">
            <a:spLocks/>
          </p:cNvSpPr>
          <p:nvPr userDrawn="1"/>
        </p:nvSpPr>
        <p:spPr>
          <a:xfrm>
            <a:off x="9730409" y="0"/>
            <a:ext cx="2461591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rgbClr val="760023"/>
                </a:solidFill>
              </a:rPr>
              <a:t>TARGET ANALYSIS</a:t>
            </a:r>
            <a:endParaRPr lang="ko-KR" altLang="en-US" sz="2000" dirty="0">
              <a:solidFill>
                <a:srgbClr val="760023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68FB22-13D0-7D00-581B-B6413DC4734C}"/>
              </a:ext>
            </a:extLst>
          </p:cNvPr>
          <p:cNvSpPr txBox="1">
            <a:spLocks/>
          </p:cNvSpPr>
          <p:nvPr userDrawn="1"/>
        </p:nvSpPr>
        <p:spPr>
          <a:xfrm>
            <a:off x="559904" y="0"/>
            <a:ext cx="1649896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8B153D1-8A2B-0889-8FEC-B893CF10AFB4}"/>
              </a:ext>
            </a:extLst>
          </p:cNvPr>
          <p:cNvSpPr txBox="1">
            <a:spLocks/>
          </p:cNvSpPr>
          <p:nvPr userDrawn="1"/>
        </p:nvSpPr>
        <p:spPr>
          <a:xfrm>
            <a:off x="1104900" y="0"/>
            <a:ext cx="1649896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0AC037-3CA1-470D-8E2C-C8780763E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649896" cy="634292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760023"/>
            </a:solidFill>
          </a:ln>
        </p:spPr>
        <p:txBody>
          <a:bodyPr>
            <a:noAutofit/>
          </a:bodyPr>
          <a:lstStyle>
            <a:lvl1pPr>
              <a:defRPr sz="3200" b="1">
                <a:solidFill>
                  <a:srgbClr val="760023"/>
                </a:solidFill>
              </a:defRPr>
            </a:lvl1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2356CB-8F86-8629-2A49-799740E6611B}"/>
              </a:ext>
            </a:extLst>
          </p:cNvPr>
          <p:cNvSpPr/>
          <p:nvPr userDrawn="1"/>
        </p:nvSpPr>
        <p:spPr>
          <a:xfrm>
            <a:off x="278296" y="854765"/>
            <a:ext cx="11579087" cy="536506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09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56BD8C-567B-E749-3BE9-FB105D5120A8}"/>
              </a:ext>
            </a:extLst>
          </p:cNvPr>
          <p:cNvSpPr/>
          <p:nvPr userDrawn="1"/>
        </p:nvSpPr>
        <p:spPr>
          <a:xfrm>
            <a:off x="0" y="634292"/>
            <a:ext cx="12192000" cy="6223708"/>
          </a:xfrm>
          <a:prstGeom prst="rect">
            <a:avLst/>
          </a:prstGeom>
          <a:solidFill>
            <a:srgbClr val="760023"/>
          </a:solidFill>
          <a:ln>
            <a:solidFill>
              <a:srgbClr val="760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B2627-126B-4E29-8B7D-3E413127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A59-E55C-403F-AC3E-92DD328F0915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1E725-CFA8-4FE8-BF4F-5E0EE873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KOREA UNIVERSITY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A4C61-4B9C-410A-83C3-131EC5BB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285E843B-3409-49B7-A013-F11D0A203A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A2F55B0-5817-2286-1801-5C30C1AE7110}"/>
              </a:ext>
            </a:extLst>
          </p:cNvPr>
          <p:cNvSpPr txBox="1">
            <a:spLocks/>
          </p:cNvSpPr>
          <p:nvPr userDrawn="1"/>
        </p:nvSpPr>
        <p:spPr>
          <a:xfrm>
            <a:off x="9730409" y="0"/>
            <a:ext cx="2461591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rgbClr val="760023"/>
                </a:solidFill>
              </a:rPr>
              <a:t>BENCH MARKING</a:t>
            </a:r>
            <a:endParaRPr lang="ko-KR" altLang="en-US" sz="2000" dirty="0">
              <a:solidFill>
                <a:srgbClr val="760023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68FB22-13D0-7D00-581B-B6413DC4734C}"/>
              </a:ext>
            </a:extLst>
          </p:cNvPr>
          <p:cNvSpPr txBox="1">
            <a:spLocks/>
          </p:cNvSpPr>
          <p:nvPr userDrawn="1"/>
        </p:nvSpPr>
        <p:spPr>
          <a:xfrm>
            <a:off x="559904" y="0"/>
            <a:ext cx="1649896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8B153D1-8A2B-0889-8FEC-B893CF10AFB4}"/>
              </a:ext>
            </a:extLst>
          </p:cNvPr>
          <p:cNvSpPr txBox="1">
            <a:spLocks/>
          </p:cNvSpPr>
          <p:nvPr userDrawn="1"/>
        </p:nvSpPr>
        <p:spPr>
          <a:xfrm>
            <a:off x="1104900" y="0"/>
            <a:ext cx="1649896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0AC037-3CA1-470D-8E2C-C8780763E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649896" cy="634292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760023"/>
            </a:solidFill>
          </a:ln>
        </p:spPr>
        <p:txBody>
          <a:bodyPr>
            <a:noAutofit/>
          </a:bodyPr>
          <a:lstStyle>
            <a:lvl1pPr>
              <a:defRPr sz="3200" b="1">
                <a:solidFill>
                  <a:srgbClr val="760023"/>
                </a:solidFill>
              </a:defRPr>
            </a:lvl1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2356CB-8F86-8629-2A49-799740E6611B}"/>
              </a:ext>
            </a:extLst>
          </p:cNvPr>
          <p:cNvSpPr/>
          <p:nvPr userDrawn="1"/>
        </p:nvSpPr>
        <p:spPr>
          <a:xfrm>
            <a:off x="278296" y="854765"/>
            <a:ext cx="11579087" cy="536506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9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56BD8C-567B-E749-3BE9-FB105D5120A8}"/>
              </a:ext>
            </a:extLst>
          </p:cNvPr>
          <p:cNvSpPr/>
          <p:nvPr userDrawn="1"/>
        </p:nvSpPr>
        <p:spPr>
          <a:xfrm>
            <a:off x="0" y="634292"/>
            <a:ext cx="12192000" cy="6223708"/>
          </a:xfrm>
          <a:prstGeom prst="rect">
            <a:avLst/>
          </a:prstGeom>
          <a:solidFill>
            <a:srgbClr val="760023"/>
          </a:solidFill>
          <a:ln>
            <a:solidFill>
              <a:srgbClr val="760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B2627-126B-4E29-8B7D-3E413127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A59-E55C-403F-AC3E-92DD328F0915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1E725-CFA8-4FE8-BF4F-5E0EE873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KOREA UNIVERSITY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A4C61-4B9C-410A-83C3-131EC5BB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285E843B-3409-49B7-A013-F11D0A203A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A2F55B0-5817-2286-1801-5C30C1AE7110}"/>
              </a:ext>
            </a:extLst>
          </p:cNvPr>
          <p:cNvSpPr txBox="1">
            <a:spLocks/>
          </p:cNvSpPr>
          <p:nvPr userDrawn="1"/>
        </p:nvSpPr>
        <p:spPr>
          <a:xfrm>
            <a:off x="9730409" y="0"/>
            <a:ext cx="2461591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solidFill>
                  <a:srgbClr val="760023"/>
                </a:solidFill>
              </a:rPr>
              <a:t>RENEWAL CONCEPT</a:t>
            </a:r>
            <a:endParaRPr lang="ko-KR" altLang="en-US" sz="1800" dirty="0">
              <a:solidFill>
                <a:srgbClr val="760023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68FB22-13D0-7D00-581B-B6413DC4734C}"/>
              </a:ext>
            </a:extLst>
          </p:cNvPr>
          <p:cNvSpPr txBox="1">
            <a:spLocks/>
          </p:cNvSpPr>
          <p:nvPr userDrawn="1"/>
        </p:nvSpPr>
        <p:spPr>
          <a:xfrm>
            <a:off x="559904" y="0"/>
            <a:ext cx="1649896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8B153D1-8A2B-0889-8FEC-B893CF10AFB4}"/>
              </a:ext>
            </a:extLst>
          </p:cNvPr>
          <p:cNvSpPr txBox="1">
            <a:spLocks/>
          </p:cNvSpPr>
          <p:nvPr userDrawn="1"/>
        </p:nvSpPr>
        <p:spPr>
          <a:xfrm>
            <a:off x="1104900" y="0"/>
            <a:ext cx="1649896" cy="634292"/>
          </a:xfrm>
          <a:prstGeom prst="snipRoundRect">
            <a:avLst/>
          </a:prstGeom>
          <a:ln w="28575">
            <a:solidFill>
              <a:srgbClr val="76002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A5002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0AC037-3CA1-470D-8E2C-C8780763E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649896" cy="634292"/>
          </a:xfrm>
          <a:prstGeom prst="snipRoundRect">
            <a:avLst/>
          </a:prstGeom>
          <a:solidFill>
            <a:schemeClr val="bg1"/>
          </a:solidFill>
          <a:ln w="28575">
            <a:solidFill>
              <a:srgbClr val="760023"/>
            </a:solidFill>
          </a:ln>
        </p:spPr>
        <p:txBody>
          <a:bodyPr>
            <a:noAutofit/>
          </a:bodyPr>
          <a:lstStyle>
            <a:lvl1pPr>
              <a:defRPr sz="3200" b="1">
                <a:solidFill>
                  <a:srgbClr val="760023"/>
                </a:solidFill>
              </a:defRPr>
            </a:lvl1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2356CB-8F86-8629-2A49-799740E6611B}"/>
              </a:ext>
            </a:extLst>
          </p:cNvPr>
          <p:cNvSpPr/>
          <p:nvPr userDrawn="1"/>
        </p:nvSpPr>
        <p:spPr>
          <a:xfrm>
            <a:off x="278296" y="854765"/>
            <a:ext cx="11579087" cy="536506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12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400FC-472E-41DD-A5E4-123EC9EB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BF3A8-364B-4AB8-AA60-E7757B65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A9C57-0E7D-4175-8884-A3A41BE4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C7D6D-C439-41E4-ADEC-B37BCF2BAA7F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577D02-F399-4BCE-9AF0-51268703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AEF9E-C07F-45ED-B74F-DA93446C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1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D02EB-5288-4A3A-89B8-9FBD251F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D47CE-B740-43F2-877D-EC3F7D23A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124B27-7BCB-4402-881F-AF60C22AC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3077B4-963D-4D74-878E-746C75EE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6447A-80DF-42CF-9B2D-3D3016047A96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77C855-2774-4C81-96C8-B845B3BC5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D5DD1-6177-47BE-B943-0E5F3180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04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1B74A-2C51-4F04-8A96-6666AF29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94EB56-B031-4A7A-B9BB-78F985DB0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176CE5-017B-4D4C-92F2-DF7664BB9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DA7ABA-92FF-4986-9CEF-6DE0B1131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6D11B2-503D-4054-867C-2822D3112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5F310F-2937-405C-B414-CFE8912A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6780-02F7-4074-80A5-D8C84F6B1C71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CBF2B5-2C26-433A-9627-F64BA863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E0095A-2634-4554-8AAC-9D42D302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4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0BF79A-3A7B-40B0-B06A-C5450BDE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A744D-8EB8-4ABB-BCF1-6D0380361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08C789-2088-464C-AEED-9256E9442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51E9B-2159-4D76-9322-9AEE74C8527C}" type="datetime1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16F35-D679-402A-9A38-8CBA51BB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KOREA UNIVERSITY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C0724-FB95-4CA7-B723-6AD5DDBD6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E843B-3409-49B7-A013-F11D0A203A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7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F903F3AB-384D-455D-B8C4-055D0CB8CE3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ound2SameRect">
            <a:avLst/>
          </a:prstGeom>
          <a:solidFill>
            <a:srgbClr val="760023"/>
          </a:solidFill>
          <a:ln>
            <a:solidFill>
              <a:srgbClr val="760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1C2E6B-FAD5-4A4F-99F0-16C13E92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09" y="970854"/>
            <a:ext cx="4916291" cy="49162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054A85-AEAA-4C8E-A1E8-957065510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26" y="-3150"/>
            <a:ext cx="5890295" cy="589029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939267-4EEA-4B4A-BE62-E588A255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z="1400" b="1" smtClean="0">
                <a:solidFill>
                  <a:schemeClr val="bg1"/>
                </a:solidFill>
              </a:rPr>
              <a:t>1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6801E4-07E9-A2FA-76F5-24F32F0C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KOREA UNIVERSITY RENEWAL PROJECT</a:t>
            </a:r>
            <a:endParaRPr lang="ko-KR" alt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D9F0B330-CB01-49DE-A1D1-3BD318A46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3317" y="3921663"/>
            <a:ext cx="3534565" cy="517641"/>
          </a:xfrm>
        </p:spPr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760023"/>
                </a:solidFill>
              </a:rPr>
              <a:t>RENEWAL PROJECT</a:t>
            </a:r>
            <a:endParaRPr lang="ko-KR" altLang="en-US" sz="2800" b="1" dirty="0">
              <a:solidFill>
                <a:srgbClr val="760023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C96266-C825-4B48-92BA-ECEF992BC7E6}"/>
              </a:ext>
            </a:extLst>
          </p:cNvPr>
          <p:cNvSpPr/>
          <p:nvPr/>
        </p:nvSpPr>
        <p:spPr>
          <a:xfrm>
            <a:off x="7473891" y="4624582"/>
            <a:ext cx="2273416" cy="53864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60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rgbClr val="760023"/>
                </a:solidFill>
              </a:rPr>
              <a:t>송대건</a:t>
            </a:r>
            <a:endParaRPr lang="ko-KR" altLang="en-US" sz="2800" b="1" dirty="0">
              <a:solidFill>
                <a:srgbClr val="76002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A7D050-567F-4DA5-B5CC-9B6EAB2C13CF}"/>
              </a:ext>
            </a:extLst>
          </p:cNvPr>
          <p:cNvSpPr/>
          <p:nvPr/>
        </p:nvSpPr>
        <p:spPr>
          <a:xfrm>
            <a:off x="-1" y="0"/>
            <a:ext cx="12192000" cy="535693"/>
          </a:xfrm>
          <a:prstGeom prst="rect">
            <a:avLst/>
          </a:prstGeom>
          <a:solidFill>
            <a:srgbClr val="760023"/>
          </a:solidFill>
          <a:ln>
            <a:solidFill>
              <a:srgbClr val="760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41F3FB-5541-4D23-8014-C18350A855CB}"/>
              </a:ext>
            </a:extLst>
          </p:cNvPr>
          <p:cNvSpPr/>
          <p:nvPr/>
        </p:nvSpPr>
        <p:spPr>
          <a:xfrm>
            <a:off x="0" y="499844"/>
            <a:ext cx="12192000" cy="2109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47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C3D8585-1532-991F-656F-ADBDBFD62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4DC24A-EAC0-8BAF-0201-4A748BF9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E0526EB-86D8-B7B0-C199-C49FAA26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400" dirty="0"/>
              <a:t>TARGET </a:t>
            </a:r>
            <a:r>
              <a:rPr lang="ko-KR" altLang="en-US" sz="2400" dirty="0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0B1113-5766-87E6-5ADD-6B0C2D0A1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02" y="2284912"/>
            <a:ext cx="3194395" cy="228817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401F2B-8A87-5E4C-8A82-81347D73F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06" y="2315800"/>
            <a:ext cx="3385930" cy="2257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27B1F7-98FA-18C4-2B1E-29AF22C8FEC3}"/>
              </a:ext>
            </a:extLst>
          </p:cNvPr>
          <p:cNvSpPr txBox="1"/>
          <p:nvPr/>
        </p:nvSpPr>
        <p:spPr>
          <a:xfrm>
            <a:off x="2796210" y="1585243"/>
            <a:ext cx="2711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MAIN TARGET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073F0A-8083-05BB-FA93-D78B7CBC0EBC}"/>
              </a:ext>
            </a:extLst>
          </p:cNvPr>
          <p:cNvSpPr txBox="1"/>
          <p:nvPr/>
        </p:nvSpPr>
        <p:spPr>
          <a:xfrm>
            <a:off x="7114607" y="1585243"/>
            <a:ext cx="2711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SUB TARGET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5BFD7F-B153-6B10-C9E1-CD39B224C33E}"/>
              </a:ext>
            </a:extLst>
          </p:cNvPr>
          <p:cNvSpPr txBox="1"/>
          <p:nvPr/>
        </p:nvSpPr>
        <p:spPr>
          <a:xfrm>
            <a:off x="2574235" y="4912848"/>
            <a:ext cx="293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장학정보 및 학과 정보를 얻고자 방문하는 </a:t>
            </a:r>
            <a:r>
              <a:rPr lang="en-US" altLang="ko-KR" b="1" dirty="0">
                <a:solidFill>
                  <a:schemeClr val="bg1"/>
                </a:solidFill>
              </a:rPr>
              <a:t>20~30</a:t>
            </a:r>
            <a:r>
              <a:rPr lang="ko-KR" altLang="en-US" b="1" dirty="0">
                <a:solidFill>
                  <a:schemeClr val="bg1"/>
                </a:solidFill>
              </a:rPr>
              <a:t>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0E31FF-027E-88EF-8BB0-A6C3824EC602}"/>
              </a:ext>
            </a:extLst>
          </p:cNvPr>
          <p:cNvSpPr txBox="1"/>
          <p:nvPr/>
        </p:nvSpPr>
        <p:spPr>
          <a:xfrm>
            <a:off x="6990965" y="4912848"/>
            <a:ext cx="2835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입학정보 및 학과정보를 얻기 위하여 방문하는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고등학생</a:t>
            </a:r>
          </a:p>
        </p:txBody>
      </p:sp>
    </p:spTree>
    <p:extLst>
      <p:ext uri="{BB962C8B-B14F-4D97-AF65-F5344CB8AC3E}">
        <p14:creationId xmlns:p14="http://schemas.microsoft.com/office/powerpoint/2010/main" val="43550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B982CAB-E003-1153-7079-FD4BD56ED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A95368-AE4D-CF01-5922-F3EC927F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DB7C767-F5B7-BD6B-4AC9-920C842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000" dirty="0"/>
              <a:t>MAIN</a:t>
            </a:r>
            <a:r>
              <a:rPr lang="ko-KR" altLang="en-US" sz="2000" dirty="0"/>
              <a:t> </a:t>
            </a:r>
            <a:r>
              <a:rPr lang="en-US" altLang="ko-KR" sz="2000" dirty="0"/>
              <a:t>PERSONA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B72A3-7E1B-EA92-8717-1F85E6780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8" y="2092807"/>
            <a:ext cx="492442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25E87-5052-3DE2-A59E-FACEE8932162}"/>
              </a:ext>
            </a:extLst>
          </p:cNvPr>
          <p:cNvSpPr txBox="1"/>
          <p:nvPr/>
        </p:nvSpPr>
        <p:spPr>
          <a:xfrm>
            <a:off x="6096000" y="2371102"/>
            <a:ext cx="534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bg1"/>
                </a:solidFill>
              </a:rPr>
              <a:t>고려대학교에 재학중인 </a:t>
            </a:r>
            <a:r>
              <a:rPr lang="en-US" altLang="ko-KR" b="1" dirty="0">
                <a:solidFill>
                  <a:schemeClr val="bg1"/>
                </a:solidFill>
              </a:rPr>
              <a:t>20~30</a:t>
            </a:r>
            <a:r>
              <a:rPr lang="ko-KR" altLang="en-US" b="1" dirty="0">
                <a:solidFill>
                  <a:schemeClr val="bg1"/>
                </a:solidFill>
              </a:rPr>
              <a:t>대 학생들은 학기가 시작될 때 마다 </a:t>
            </a:r>
            <a:r>
              <a:rPr lang="ko-KR" altLang="en-US" b="1" dirty="0" err="1">
                <a:solidFill>
                  <a:schemeClr val="bg1"/>
                </a:solidFill>
              </a:rPr>
              <a:t>학사정보을</a:t>
            </a:r>
            <a:r>
              <a:rPr lang="ko-KR" altLang="en-US" b="1" dirty="0">
                <a:solidFill>
                  <a:schemeClr val="bg1"/>
                </a:solidFill>
              </a:rPr>
              <a:t> 위해 사이트를 방문 한다고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b="1" dirty="0">
              <a:solidFill>
                <a:schemeClr val="bg1"/>
              </a:solidFill>
            </a:endParaRPr>
          </a:p>
          <a:p>
            <a:pPr algn="just"/>
            <a:r>
              <a:rPr lang="ko-KR" altLang="en-US" b="1" dirty="0">
                <a:solidFill>
                  <a:schemeClr val="bg1"/>
                </a:solidFill>
              </a:rPr>
              <a:t>또한 학과홈페이지에 접속하기 위하여 홈페이지 방문을 하는 경우가 많다고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b="1" dirty="0">
              <a:solidFill>
                <a:schemeClr val="bg1"/>
              </a:solidFill>
            </a:endParaRPr>
          </a:p>
          <a:p>
            <a:pPr algn="just"/>
            <a:r>
              <a:rPr lang="ko-KR" altLang="en-US" b="1" dirty="0">
                <a:solidFill>
                  <a:schemeClr val="bg1"/>
                </a:solidFill>
              </a:rPr>
              <a:t>장학금제도의 자격요건 및 금액을 알아보기 위하여 방문하기도 하며 최근에는 새롭게 신설된 자격요건을 확인 할 수 있었다고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A2170-0D8A-2C18-A0A3-4F8836AE9895}"/>
              </a:ext>
            </a:extLst>
          </p:cNvPr>
          <p:cNvSpPr txBox="1"/>
          <p:nvPr/>
        </p:nvSpPr>
        <p:spPr>
          <a:xfrm>
            <a:off x="1537770" y="1345694"/>
            <a:ext cx="3763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PERSONA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613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66F53BB-4070-54B3-5A61-99D6FD4D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ADCA5-946C-8893-459E-FF38F60C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CC023-8339-494C-B433-EF5F74D6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000" dirty="0"/>
              <a:t>SUB PERSONA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28DCC4-5A37-6CFA-62F6-090FD8292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8" y="2087217"/>
            <a:ext cx="4924425" cy="323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C88172-6662-13ED-1454-D152F95A0833}"/>
              </a:ext>
            </a:extLst>
          </p:cNvPr>
          <p:cNvSpPr txBox="1"/>
          <p:nvPr/>
        </p:nvSpPr>
        <p:spPr>
          <a:xfrm>
            <a:off x="1649896" y="1345694"/>
            <a:ext cx="353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 PERSONA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88C0C-DE10-D8E2-74C0-B4973D7964CB}"/>
              </a:ext>
            </a:extLst>
          </p:cNvPr>
          <p:cNvSpPr txBox="1"/>
          <p:nvPr/>
        </p:nvSpPr>
        <p:spPr>
          <a:xfrm>
            <a:off x="6096000" y="2371102"/>
            <a:ext cx="5343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bg1"/>
                </a:solidFill>
              </a:rPr>
              <a:t>고등학교에 재학 중인 </a:t>
            </a:r>
            <a:r>
              <a:rPr lang="en-US" altLang="ko-KR" b="1" dirty="0">
                <a:solidFill>
                  <a:schemeClr val="bg1"/>
                </a:solidFill>
              </a:rPr>
              <a:t>10</a:t>
            </a:r>
            <a:r>
              <a:rPr lang="ko-KR" altLang="en-US" b="1" dirty="0">
                <a:solidFill>
                  <a:schemeClr val="bg1"/>
                </a:solidFill>
              </a:rPr>
              <a:t>대 학생들이 원하는 대학에 진학을 하고자 입학조건에 해당하는 정보를 얻기 위하여 방문한다고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b="1" dirty="0">
              <a:solidFill>
                <a:schemeClr val="bg1"/>
              </a:solidFill>
            </a:endParaRPr>
          </a:p>
          <a:p>
            <a:pPr algn="just"/>
            <a:r>
              <a:rPr lang="ko-KR" altLang="en-US" b="1" dirty="0">
                <a:solidFill>
                  <a:schemeClr val="bg1"/>
                </a:solidFill>
              </a:rPr>
              <a:t>특히 수시 및 정시를 생각하는 고</a:t>
            </a:r>
            <a:r>
              <a:rPr lang="en-US" altLang="ko-KR" b="1" dirty="0">
                <a:solidFill>
                  <a:schemeClr val="bg1"/>
                </a:solidFill>
              </a:rPr>
              <a:t>3 </a:t>
            </a:r>
            <a:r>
              <a:rPr lang="ko-KR" altLang="en-US" b="1" dirty="0">
                <a:solidFill>
                  <a:schemeClr val="bg1"/>
                </a:solidFill>
              </a:rPr>
              <a:t>수험생들은 담임 선생님과의 진학 상담을 통해 사이트에 방문 하는 것으로 알려졌습니다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b="1" dirty="0">
              <a:solidFill>
                <a:schemeClr val="bg1"/>
              </a:solidFill>
            </a:endParaRPr>
          </a:p>
          <a:p>
            <a:pPr algn="just"/>
            <a:r>
              <a:rPr lang="ko-KR" altLang="en-US" b="1" dirty="0">
                <a:solidFill>
                  <a:schemeClr val="bg1"/>
                </a:solidFill>
              </a:rPr>
              <a:t>또한 학생들은 자신들이 지원하고자 하는 학과에 대하여 정보를 얻고자 방문한다고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32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FD70DE4-608C-9D2F-5B0D-507C1B47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6D1A3A-8973-731E-562A-8BC507485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3EDCC3E-2CFB-AE8C-B9EB-F49611FC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70" y="206078"/>
            <a:ext cx="3400990" cy="949315"/>
          </a:xfrm>
        </p:spPr>
        <p:txBody>
          <a:bodyPr>
            <a:noAutofit/>
          </a:bodyPr>
          <a:lstStyle/>
          <a:p>
            <a:pPr algn="ctr"/>
            <a:r>
              <a:rPr lang="en-US" altLang="ko-KR" b="1" dirty="0"/>
              <a:t>BENCH</a:t>
            </a:r>
            <a:r>
              <a:rPr lang="ko-KR" altLang="en-US" b="1" dirty="0"/>
              <a:t> </a:t>
            </a:r>
            <a:r>
              <a:rPr lang="en-US" altLang="ko-KR" b="1" dirty="0"/>
              <a:t>MARKING</a:t>
            </a:r>
            <a:endParaRPr lang="ko-KR" altLang="en-US" b="1" dirty="0"/>
          </a:p>
        </p:txBody>
      </p:sp>
      <p:sp>
        <p:nvSpPr>
          <p:cNvPr id="6" name="slide2_shape16">
            <a:extLst>
              <a:ext uri="{FF2B5EF4-FFF2-40B4-BE49-F238E27FC236}">
                <a16:creationId xmlns:a16="http://schemas.microsoft.com/office/drawing/2014/main" id="{BFF66A8D-CADD-1F27-38EB-82D213483F5B}"/>
              </a:ext>
            </a:extLst>
          </p:cNvPr>
          <p:cNvSpPr/>
          <p:nvPr/>
        </p:nvSpPr>
        <p:spPr>
          <a:xfrm>
            <a:off x="5927399" y="2799877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b="1" kern="1200" dirty="0">
                <a:solidFill>
                  <a:schemeClr val="bg1"/>
                </a:solidFill>
                <a:ea typeface="a고딕18"/>
                <a:cs typeface="+mn-cs"/>
              </a:rPr>
              <a:t>자사 홈페이지 분석</a:t>
            </a:r>
          </a:p>
        </p:txBody>
      </p:sp>
      <p:sp>
        <p:nvSpPr>
          <p:cNvPr id="7" name="slide2_shape16">
            <a:extLst>
              <a:ext uri="{FF2B5EF4-FFF2-40B4-BE49-F238E27FC236}">
                <a16:creationId xmlns:a16="http://schemas.microsoft.com/office/drawing/2014/main" id="{C3AED048-3C80-4BF1-2FF2-4ADCDBB836B4}"/>
              </a:ext>
            </a:extLst>
          </p:cNvPr>
          <p:cNvSpPr/>
          <p:nvPr/>
        </p:nvSpPr>
        <p:spPr>
          <a:xfrm>
            <a:off x="5837582" y="3462148"/>
            <a:ext cx="3833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b="1" dirty="0">
                <a:solidFill>
                  <a:schemeClr val="bg1"/>
                </a:solidFill>
                <a:ea typeface="a고딕18"/>
              </a:rPr>
              <a:t>자사 홈페이지 장</a:t>
            </a:r>
            <a:r>
              <a:rPr lang="en-US" altLang="ko-KR" sz="2800" b="1" dirty="0">
                <a:solidFill>
                  <a:schemeClr val="bg1"/>
                </a:solidFill>
                <a:ea typeface="a고딕18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ea typeface="a고딕18"/>
              </a:rPr>
              <a:t>단점</a:t>
            </a:r>
            <a:endParaRPr lang="ko-KR" altLang="en-US" sz="28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8" name="slide2_shape16">
            <a:extLst>
              <a:ext uri="{FF2B5EF4-FFF2-40B4-BE49-F238E27FC236}">
                <a16:creationId xmlns:a16="http://schemas.microsoft.com/office/drawing/2014/main" id="{62813215-CA0A-C7DB-5E4E-85086376A20D}"/>
              </a:ext>
            </a:extLst>
          </p:cNvPr>
          <p:cNvSpPr/>
          <p:nvPr/>
        </p:nvSpPr>
        <p:spPr>
          <a:xfrm>
            <a:off x="5927399" y="4124419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b="1" dirty="0">
                <a:solidFill>
                  <a:schemeClr val="bg1"/>
                </a:solidFill>
                <a:ea typeface="a고딕18"/>
              </a:rPr>
              <a:t>자사 </a:t>
            </a:r>
            <a:r>
              <a:rPr lang="en-US" altLang="ko-KR" sz="2800" b="1" dirty="0">
                <a:solidFill>
                  <a:schemeClr val="bg1"/>
                </a:solidFill>
                <a:ea typeface="a고딕18"/>
              </a:rPr>
              <a:t>SWOT </a:t>
            </a:r>
            <a:r>
              <a:rPr lang="ko-KR" altLang="en-US" sz="2800" b="1" dirty="0">
                <a:solidFill>
                  <a:schemeClr val="bg1"/>
                </a:solidFill>
                <a:ea typeface="a고딕18"/>
              </a:rPr>
              <a:t>분석</a:t>
            </a:r>
            <a:endParaRPr lang="ko-KR" altLang="en-US" sz="28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039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4500A4-80E3-805D-22EA-8517AAC48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3F10AB-6E66-03C1-FEA1-B2622A20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62C1878-E716-1967-B1AC-E25B4E0C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1600" dirty="0"/>
              <a:t>자사 </a:t>
            </a:r>
            <a:br>
              <a:rPr lang="en-US" altLang="ko-KR" sz="1600" dirty="0"/>
            </a:br>
            <a:r>
              <a:rPr lang="ko-KR" altLang="en-US" sz="1600" dirty="0"/>
              <a:t>홈페이지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A10F86-8FB7-9A28-4F74-F85EE512C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70" y="1215848"/>
            <a:ext cx="2395330" cy="4816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C8B2DD-1429-6599-B5A2-3D63559A2046}"/>
              </a:ext>
            </a:extLst>
          </p:cNvPr>
          <p:cNvSpPr txBox="1"/>
          <p:nvPr/>
        </p:nvSpPr>
        <p:spPr>
          <a:xfrm>
            <a:off x="4427623" y="1053822"/>
            <a:ext cx="311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COLOR PALLET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09C97-B930-5376-31F3-CF21EF5BA449}"/>
              </a:ext>
            </a:extLst>
          </p:cNvPr>
          <p:cNvSpPr txBox="1"/>
          <p:nvPr/>
        </p:nvSpPr>
        <p:spPr>
          <a:xfrm>
            <a:off x="4998296" y="1691357"/>
            <a:ext cx="1969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MAIN COLOR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90E531-5FF9-8070-E425-41E4BD1B8E6B}"/>
              </a:ext>
            </a:extLst>
          </p:cNvPr>
          <p:cNvGrpSpPr/>
          <p:nvPr/>
        </p:nvGrpSpPr>
        <p:grpSpPr>
          <a:xfrm>
            <a:off x="5617134" y="2233999"/>
            <a:ext cx="731927" cy="693950"/>
            <a:chOff x="6006548" y="2575635"/>
            <a:chExt cx="934278" cy="1084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A3322F6-5CF2-A16A-A22A-FE73271E0B06}"/>
                </a:ext>
              </a:extLst>
            </p:cNvPr>
            <p:cNvGrpSpPr/>
            <p:nvPr/>
          </p:nvGrpSpPr>
          <p:grpSpPr>
            <a:xfrm>
              <a:off x="6006548" y="2575635"/>
              <a:ext cx="934278" cy="606287"/>
              <a:chOff x="5844209" y="2138796"/>
              <a:chExt cx="934278" cy="60628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7DDFD24-543E-2B63-2D8B-DC8A05DD142D}"/>
                  </a:ext>
                </a:extLst>
              </p:cNvPr>
              <p:cNvSpPr/>
              <p:nvPr/>
            </p:nvSpPr>
            <p:spPr>
              <a:xfrm>
                <a:off x="5844209" y="2138796"/>
                <a:ext cx="934278" cy="6062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29AAAA7-5607-8EF6-C7FA-FD16BEEB7E52}"/>
                  </a:ext>
                </a:extLst>
              </p:cNvPr>
              <p:cNvSpPr/>
              <p:nvPr/>
            </p:nvSpPr>
            <p:spPr>
              <a:xfrm>
                <a:off x="5933661" y="2189092"/>
                <a:ext cx="755374" cy="521805"/>
              </a:xfrm>
              <a:prstGeom prst="rect">
                <a:avLst/>
              </a:prstGeom>
              <a:solidFill>
                <a:srgbClr val="76002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1F24B78-57BB-CB67-246E-6BE8A5107365}"/>
                </a:ext>
              </a:extLst>
            </p:cNvPr>
            <p:cNvSpPr/>
            <p:nvPr/>
          </p:nvSpPr>
          <p:spPr>
            <a:xfrm>
              <a:off x="6006548" y="3181922"/>
              <a:ext cx="934278" cy="478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Dark Red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#760023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7CBCEA-712D-4881-DBE7-638ED80BCF6D}"/>
              </a:ext>
            </a:extLst>
          </p:cNvPr>
          <p:cNvGrpSpPr/>
          <p:nvPr/>
        </p:nvGrpSpPr>
        <p:grpSpPr>
          <a:xfrm>
            <a:off x="4759215" y="3784466"/>
            <a:ext cx="731927" cy="693950"/>
            <a:chOff x="6006548" y="2583689"/>
            <a:chExt cx="934278" cy="1084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8C637A8-A1CB-E7DB-611D-4A5F9B0D2365}"/>
                </a:ext>
              </a:extLst>
            </p:cNvPr>
            <p:cNvGrpSpPr/>
            <p:nvPr/>
          </p:nvGrpSpPr>
          <p:grpSpPr>
            <a:xfrm>
              <a:off x="6006548" y="2583689"/>
              <a:ext cx="934278" cy="606287"/>
              <a:chOff x="5844209" y="2146850"/>
              <a:chExt cx="934278" cy="60628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5845A86-F52D-6C8D-893E-629601748A10}"/>
                  </a:ext>
                </a:extLst>
              </p:cNvPr>
              <p:cNvSpPr/>
              <p:nvPr/>
            </p:nvSpPr>
            <p:spPr>
              <a:xfrm>
                <a:off x="5844209" y="2146850"/>
                <a:ext cx="934278" cy="6062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5F79F9A-65CF-0501-4C6A-8A9688DF5295}"/>
                  </a:ext>
                </a:extLst>
              </p:cNvPr>
              <p:cNvSpPr/>
              <p:nvPr/>
            </p:nvSpPr>
            <p:spPr>
              <a:xfrm>
                <a:off x="5933661" y="2189092"/>
                <a:ext cx="755374" cy="52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DA92A9C-BFB1-B157-0ED8-8BFD6797082F}"/>
                </a:ext>
              </a:extLst>
            </p:cNvPr>
            <p:cNvSpPr/>
            <p:nvPr/>
          </p:nvSpPr>
          <p:spPr>
            <a:xfrm>
              <a:off x="6006548" y="3189976"/>
              <a:ext cx="934278" cy="478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White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#FFFFFF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B9F3E57-9755-9FCC-ECE9-03CBF153BA64}"/>
              </a:ext>
            </a:extLst>
          </p:cNvPr>
          <p:cNvSpPr txBox="1"/>
          <p:nvPr/>
        </p:nvSpPr>
        <p:spPr>
          <a:xfrm>
            <a:off x="5111198" y="3235722"/>
            <a:ext cx="1969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SUB COLOR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68B9678-4408-1850-0208-12A847526C93}"/>
              </a:ext>
            </a:extLst>
          </p:cNvPr>
          <p:cNvGrpSpPr/>
          <p:nvPr/>
        </p:nvGrpSpPr>
        <p:grpSpPr>
          <a:xfrm>
            <a:off x="5649783" y="3780629"/>
            <a:ext cx="731927" cy="693950"/>
            <a:chOff x="6006548" y="2583689"/>
            <a:chExt cx="934278" cy="1084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5A1EBCC-275E-8009-B843-7B07E49EFC5B}"/>
                </a:ext>
              </a:extLst>
            </p:cNvPr>
            <p:cNvGrpSpPr/>
            <p:nvPr/>
          </p:nvGrpSpPr>
          <p:grpSpPr>
            <a:xfrm>
              <a:off x="6006548" y="2583689"/>
              <a:ext cx="934278" cy="606287"/>
              <a:chOff x="5844209" y="2146850"/>
              <a:chExt cx="934278" cy="60628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235127E-87D6-2E45-5875-21B3C90ABAD1}"/>
                  </a:ext>
                </a:extLst>
              </p:cNvPr>
              <p:cNvSpPr/>
              <p:nvPr/>
            </p:nvSpPr>
            <p:spPr>
              <a:xfrm>
                <a:off x="5844209" y="2146850"/>
                <a:ext cx="934278" cy="6062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AE48AF7-D8A5-8055-8B32-9AC5B8165F7F}"/>
                  </a:ext>
                </a:extLst>
              </p:cNvPr>
              <p:cNvSpPr/>
              <p:nvPr/>
            </p:nvSpPr>
            <p:spPr>
              <a:xfrm>
                <a:off x="5933661" y="2189092"/>
                <a:ext cx="755374" cy="521805"/>
              </a:xfrm>
              <a:prstGeom prst="rect">
                <a:avLst/>
              </a:prstGeom>
              <a:solidFill>
                <a:srgbClr val="B9B9B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4B8342-7E5D-9368-B96F-59F30B7AC357}"/>
                </a:ext>
              </a:extLst>
            </p:cNvPr>
            <p:cNvSpPr/>
            <p:nvPr/>
          </p:nvSpPr>
          <p:spPr>
            <a:xfrm>
              <a:off x="6006548" y="3189976"/>
              <a:ext cx="934278" cy="478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Gray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#B9B9B9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099E33-29AA-76EA-0F80-C70DD726D555}"/>
              </a:ext>
            </a:extLst>
          </p:cNvPr>
          <p:cNvGrpSpPr/>
          <p:nvPr/>
        </p:nvGrpSpPr>
        <p:grpSpPr>
          <a:xfrm>
            <a:off x="6562856" y="3785974"/>
            <a:ext cx="810087" cy="693950"/>
            <a:chOff x="6006548" y="2583689"/>
            <a:chExt cx="934278" cy="1084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105CF68-84A0-7455-8015-9D5C9009D141}"/>
                </a:ext>
              </a:extLst>
            </p:cNvPr>
            <p:cNvGrpSpPr/>
            <p:nvPr/>
          </p:nvGrpSpPr>
          <p:grpSpPr>
            <a:xfrm>
              <a:off x="6006548" y="2583689"/>
              <a:ext cx="934278" cy="606287"/>
              <a:chOff x="5844209" y="2146850"/>
              <a:chExt cx="934278" cy="60628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E70F90C-48C3-CCBA-82B7-A54B84AD4D2D}"/>
                  </a:ext>
                </a:extLst>
              </p:cNvPr>
              <p:cNvSpPr/>
              <p:nvPr/>
            </p:nvSpPr>
            <p:spPr>
              <a:xfrm>
                <a:off x="5844209" y="2146850"/>
                <a:ext cx="934278" cy="6062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2A56D9F-6180-B9E4-4FC5-A4CB2DADCC68}"/>
                  </a:ext>
                </a:extLst>
              </p:cNvPr>
              <p:cNvSpPr/>
              <p:nvPr/>
            </p:nvSpPr>
            <p:spPr>
              <a:xfrm>
                <a:off x="5933661" y="2189092"/>
                <a:ext cx="755374" cy="52180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908437-DD26-C355-0D6A-8E9C2BEFE433}"/>
                </a:ext>
              </a:extLst>
            </p:cNvPr>
            <p:cNvSpPr/>
            <p:nvPr/>
          </p:nvSpPr>
          <p:spPr>
            <a:xfrm>
              <a:off x="6006548" y="3189976"/>
              <a:ext cx="934278" cy="478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black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#000000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B44738D-B372-6C90-D944-565CCC8E921D}"/>
              </a:ext>
            </a:extLst>
          </p:cNvPr>
          <p:cNvSpPr txBox="1"/>
          <p:nvPr/>
        </p:nvSpPr>
        <p:spPr>
          <a:xfrm>
            <a:off x="5030944" y="4710782"/>
            <a:ext cx="1969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POINT COLOR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9B13CBC-5B1A-16E1-5D61-5AAD668A97F7}"/>
              </a:ext>
            </a:extLst>
          </p:cNvPr>
          <p:cNvGrpSpPr/>
          <p:nvPr/>
        </p:nvGrpSpPr>
        <p:grpSpPr>
          <a:xfrm>
            <a:off x="5559658" y="5243589"/>
            <a:ext cx="810087" cy="638359"/>
            <a:chOff x="6006548" y="2583689"/>
            <a:chExt cx="934278" cy="1084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D201A8C-EFF6-5DE7-8711-AF0795A760E2}"/>
                </a:ext>
              </a:extLst>
            </p:cNvPr>
            <p:cNvGrpSpPr/>
            <p:nvPr/>
          </p:nvGrpSpPr>
          <p:grpSpPr>
            <a:xfrm>
              <a:off x="6006548" y="2583689"/>
              <a:ext cx="934278" cy="606287"/>
              <a:chOff x="5844209" y="2146850"/>
              <a:chExt cx="934278" cy="606287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7240966-9A70-602C-1B1C-906EB7F77A15}"/>
                  </a:ext>
                </a:extLst>
              </p:cNvPr>
              <p:cNvSpPr/>
              <p:nvPr/>
            </p:nvSpPr>
            <p:spPr>
              <a:xfrm>
                <a:off x="5844209" y="2146850"/>
                <a:ext cx="934278" cy="6062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CD6C664-535F-277B-92C9-DCB8A7A76B9D}"/>
                  </a:ext>
                </a:extLst>
              </p:cNvPr>
              <p:cNvSpPr/>
              <p:nvPr/>
            </p:nvSpPr>
            <p:spPr>
              <a:xfrm>
                <a:off x="5933661" y="2189092"/>
                <a:ext cx="755374" cy="521805"/>
              </a:xfrm>
              <a:prstGeom prst="rect">
                <a:avLst/>
              </a:prstGeom>
              <a:solidFill>
                <a:srgbClr val="19191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8AE6ADE-055D-5D97-36B9-11854ADCF58C}"/>
                </a:ext>
              </a:extLst>
            </p:cNvPr>
            <p:cNvSpPr/>
            <p:nvPr/>
          </p:nvSpPr>
          <p:spPr>
            <a:xfrm>
              <a:off x="6006548" y="3189976"/>
              <a:ext cx="934278" cy="478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Dark grey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#191919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40B2B85-2FE7-45E2-8013-2F57A11588C6}"/>
              </a:ext>
            </a:extLst>
          </p:cNvPr>
          <p:cNvSpPr txBox="1"/>
          <p:nvPr/>
        </p:nvSpPr>
        <p:spPr>
          <a:xfrm>
            <a:off x="8153400" y="1053821"/>
            <a:ext cx="311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TYPOGRAPHY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6A8BDF-D83F-4FC5-8803-190159FEF21B}"/>
              </a:ext>
            </a:extLst>
          </p:cNvPr>
          <p:cNvSpPr txBox="1"/>
          <p:nvPr/>
        </p:nvSpPr>
        <p:spPr>
          <a:xfrm>
            <a:off x="8744432" y="2530250"/>
            <a:ext cx="2286699" cy="4086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Noto, Noto-bold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460EE7-B52B-4E76-A418-2DB54EFB42A3}"/>
              </a:ext>
            </a:extLst>
          </p:cNvPr>
          <p:cNvSpPr txBox="1"/>
          <p:nvPr/>
        </p:nvSpPr>
        <p:spPr>
          <a:xfrm>
            <a:off x="8744432" y="3974634"/>
            <a:ext cx="2286699" cy="953453"/>
          </a:xfrm>
          <a:prstGeom prst="round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12px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r>
              <a:rPr lang="en-US" altLang="ko-KR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50px</a:t>
            </a:r>
            <a:endParaRPr lang="ko-KR" altLang="en-US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4F0EF2-C5F3-47C5-9B21-A6F23250C1CE}"/>
              </a:ext>
            </a:extLst>
          </p:cNvPr>
          <p:cNvSpPr txBox="1"/>
          <p:nvPr/>
        </p:nvSpPr>
        <p:spPr>
          <a:xfrm>
            <a:off x="9361424" y="1991393"/>
            <a:ext cx="898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FONT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37139F-8119-490B-95E5-4C145408BD57}"/>
              </a:ext>
            </a:extLst>
          </p:cNvPr>
          <p:cNvSpPr txBox="1"/>
          <p:nvPr/>
        </p:nvSpPr>
        <p:spPr>
          <a:xfrm>
            <a:off x="9126990" y="3435777"/>
            <a:ext cx="1521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FONT SIZE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20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696DFA4-CC82-4EE3-A587-A41B8014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81F18C-4055-4C4C-98FF-EF253845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4A202C6-14B4-4343-8D15-9EB9643E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1600" dirty="0"/>
              <a:t>자사 </a:t>
            </a:r>
            <a:br>
              <a:rPr lang="en-US" altLang="ko-KR" sz="1600" dirty="0"/>
            </a:br>
            <a:r>
              <a:rPr lang="ko-KR" altLang="en-US" sz="1600" dirty="0"/>
              <a:t>홈페이지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77C2C3-4DAF-4868-A810-C9772C5C7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26" y="1631031"/>
            <a:ext cx="5346547" cy="2378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967117-09EB-434D-AF67-8856CAD0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12" y="1631031"/>
            <a:ext cx="1250034" cy="3819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3AE872-A9FE-4AEC-A14F-F2927E8A0474}"/>
              </a:ext>
            </a:extLst>
          </p:cNvPr>
          <p:cNvSpPr/>
          <p:nvPr/>
        </p:nvSpPr>
        <p:spPr>
          <a:xfrm>
            <a:off x="6442745" y="2214694"/>
            <a:ext cx="360727" cy="19043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DCFD75-0FFE-477F-8A78-CE3F215BA4BA}"/>
              </a:ext>
            </a:extLst>
          </p:cNvPr>
          <p:cNvCxnSpPr>
            <a:stCxn id="11" idx="3"/>
          </p:cNvCxnSpPr>
          <p:nvPr/>
        </p:nvCxnSpPr>
        <p:spPr>
          <a:xfrm>
            <a:off x="6803472" y="3166844"/>
            <a:ext cx="1349928" cy="0"/>
          </a:xfrm>
          <a:prstGeom prst="straightConnector1">
            <a:avLst/>
          </a:prstGeom>
          <a:ln w="285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A1E2AF-E77E-442E-A0EC-50FF8C7239E1}"/>
              </a:ext>
            </a:extLst>
          </p:cNvPr>
          <p:cNvSpPr/>
          <p:nvPr/>
        </p:nvSpPr>
        <p:spPr>
          <a:xfrm>
            <a:off x="8244999" y="1524699"/>
            <a:ext cx="1349928" cy="4064309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349BF2-7A26-4DE6-8EC0-39DD8365D4F3}"/>
              </a:ext>
            </a:extLst>
          </p:cNvPr>
          <p:cNvSpPr txBox="1"/>
          <p:nvPr/>
        </p:nvSpPr>
        <p:spPr>
          <a:xfrm>
            <a:off x="737118" y="4361921"/>
            <a:ext cx="7268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본교 홈페이지에 </a:t>
            </a:r>
            <a:r>
              <a:rPr lang="ko-KR" altLang="en-US" b="1" dirty="0" err="1">
                <a:solidFill>
                  <a:schemeClr val="bg1"/>
                </a:solidFill>
              </a:rPr>
              <a:t>퀵메뉴가</a:t>
            </a:r>
            <a:r>
              <a:rPr lang="ko-KR" altLang="en-US" b="1" dirty="0">
                <a:solidFill>
                  <a:schemeClr val="bg1"/>
                </a:solidFill>
              </a:rPr>
              <a:t> 있으며 사용자의 접근을 용이하게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마우스 </a:t>
            </a:r>
            <a:r>
              <a:rPr lang="ko-KR" altLang="en-US" b="1" dirty="0" err="1">
                <a:solidFill>
                  <a:schemeClr val="bg1"/>
                </a:solidFill>
              </a:rPr>
              <a:t>오버시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퀵메뉴의</a:t>
            </a:r>
            <a:r>
              <a:rPr lang="ko-KR" altLang="en-US" b="1" dirty="0">
                <a:solidFill>
                  <a:schemeClr val="bg1"/>
                </a:solidFill>
              </a:rPr>
              <a:t> 로컬메뉴가 동적으로 보여지며 본교에 주요 방문하는 대상자들의 목적을 잘 반영하였습니다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2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696DFA4-CC82-4EE3-A587-A41B8014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81F18C-4055-4C4C-98FF-EF253845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4A202C6-14B4-4343-8D15-9EB9643E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1600" dirty="0"/>
              <a:t>자사 </a:t>
            </a:r>
            <a:br>
              <a:rPr lang="en-US" altLang="ko-KR" sz="1600" dirty="0"/>
            </a:br>
            <a:r>
              <a:rPr lang="ko-KR" altLang="en-US" sz="1600" dirty="0"/>
              <a:t>홈페이지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9A10F8-2DF3-42AB-BFBF-67DA648B4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74" y="1260702"/>
            <a:ext cx="9041022" cy="7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5A50CC5-B307-4CEB-A2A9-F95A1CC52B15}"/>
              </a:ext>
            </a:extLst>
          </p:cNvPr>
          <p:cNvSpPr/>
          <p:nvPr/>
        </p:nvSpPr>
        <p:spPr>
          <a:xfrm>
            <a:off x="4455823" y="1862659"/>
            <a:ext cx="2864498" cy="182563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FE73BA-568D-4933-9613-BDB81E3DF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99" y="2487705"/>
            <a:ext cx="1771677" cy="188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429D67-000A-4429-B5E7-56D25C22F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480" y="2498417"/>
            <a:ext cx="1940687" cy="1871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409705-0E9B-4296-812F-03426F293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71" y="2487705"/>
            <a:ext cx="2193443" cy="1871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F9CC75-55D0-4406-8135-1D0DDB940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18" y="2506195"/>
            <a:ext cx="2053924" cy="185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996D58-CCE2-475F-B5CB-B5752050ED4B}"/>
              </a:ext>
            </a:extLst>
          </p:cNvPr>
          <p:cNvSpPr txBox="1"/>
          <p:nvPr/>
        </p:nvSpPr>
        <p:spPr>
          <a:xfrm>
            <a:off x="970384" y="4802064"/>
            <a:ext cx="10067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네비게이션 바 밑에 있는 서브 메뉴 네비게이션 바를 통해 본교에서 진행되는 특별한 소식들을 쉽게 접근을 할 수 있으며 각 메뉴에 마우스 오버와 </a:t>
            </a:r>
            <a:r>
              <a:rPr lang="ko-KR" altLang="en-US" b="1" dirty="0" err="1">
                <a:solidFill>
                  <a:schemeClr val="bg1"/>
                </a:solidFill>
              </a:rPr>
              <a:t>클릭시</a:t>
            </a:r>
            <a:r>
              <a:rPr lang="ko-KR" altLang="en-US" b="1" dirty="0">
                <a:solidFill>
                  <a:schemeClr val="bg1"/>
                </a:solidFill>
              </a:rPr>
              <a:t> 관심있는 하단부분으로 자동 스크롤하게 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392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696DFA4-CC82-4EE3-A587-A41B8014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81F18C-4055-4C4C-98FF-EF253845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4A202C6-14B4-4343-8D15-9EB9643E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1600" dirty="0"/>
              <a:t>자사 </a:t>
            </a:r>
            <a:br>
              <a:rPr lang="en-US" altLang="ko-KR" sz="1600" dirty="0"/>
            </a:br>
            <a:r>
              <a:rPr lang="ko-KR" altLang="en-US" sz="1600" dirty="0"/>
              <a:t>홈페이지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36F982-8B70-491A-A6BB-2590B963D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26" y="1174360"/>
            <a:ext cx="7885990" cy="1152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4533B0-2575-4E3E-B34A-FCA4CC69D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26" y="2561152"/>
            <a:ext cx="7885990" cy="1116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16F49F-09C5-4101-A8D2-FF80D9B07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27" y="3933375"/>
            <a:ext cx="7885990" cy="109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876DE-187B-49B2-8C9C-A7CBE1B54717}"/>
              </a:ext>
            </a:extLst>
          </p:cNvPr>
          <p:cNvSpPr txBox="1"/>
          <p:nvPr/>
        </p:nvSpPr>
        <p:spPr>
          <a:xfrm>
            <a:off x="1667035" y="5279442"/>
            <a:ext cx="8857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bg1"/>
                </a:solidFill>
              </a:rPr>
              <a:t>오른쪽 상단 메뉴바에 영문 또는 중문으로 홈페이지를 변경할 수 있는 </a:t>
            </a:r>
            <a:r>
              <a:rPr lang="en-US" altLang="ko-KR" b="1" dirty="0">
                <a:solidFill>
                  <a:schemeClr val="bg1"/>
                </a:solidFill>
              </a:rPr>
              <a:t>TNB</a:t>
            </a:r>
            <a:r>
              <a:rPr lang="ko-KR" altLang="en-US" b="1" dirty="0">
                <a:solidFill>
                  <a:schemeClr val="bg1"/>
                </a:solidFill>
              </a:rPr>
              <a:t>가 있으며 외국 신입생 및 재학생들의 편의를 잘 생각한 듯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7A7EF3-69FC-3F2A-4339-0A60B75B3242}"/>
              </a:ext>
            </a:extLst>
          </p:cNvPr>
          <p:cNvSpPr/>
          <p:nvPr/>
        </p:nvSpPr>
        <p:spPr>
          <a:xfrm>
            <a:off x="8331199" y="1210484"/>
            <a:ext cx="1711649" cy="174972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B10897-C2F1-B79E-FF70-3E004854A2AE}"/>
              </a:ext>
            </a:extLst>
          </p:cNvPr>
          <p:cNvSpPr/>
          <p:nvPr/>
        </p:nvSpPr>
        <p:spPr>
          <a:xfrm>
            <a:off x="8774545" y="2582005"/>
            <a:ext cx="1207655" cy="174972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AF0F41-4C35-2268-97CB-A35B29CE11F7}"/>
              </a:ext>
            </a:extLst>
          </p:cNvPr>
          <p:cNvSpPr/>
          <p:nvPr/>
        </p:nvSpPr>
        <p:spPr>
          <a:xfrm>
            <a:off x="9199418" y="3963529"/>
            <a:ext cx="782782" cy="174972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4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696DFA4-CC82-4EE3-A587-A41B8014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81F18C-4055-4C4C-98FF-EF253845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4A202C6-14B4-4343-8D15-9EB9643E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1600" dirty="0"/>
              <a:t>자사 </a:t>
            </a:r>
            <a:br>
              <a:rPr lang="en-US" altLang="ko-KR" sz="1600" dirty="0"/>
            </a:br>
            <a:r>
              <a:rPr lang="ko-KR" altLang="en-US" sz="1600" dirty="0"/>
              <a:t>홈페이지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45693B-2D60-4EDD-B274-65C43540F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88" y="1243681"/>
            <a:ext cx="7830356" cy="1053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B32B96-4EAE-4890-B9C5-18F6FFED6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" y="2412719"/>
            <a:ext cx="4843527" cy="2708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6F552A-A3DD-48CF-8EBE-D3A36BA7D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46" y="2419406"/>
            <a:ext cx="5701307" cy="2708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B1AA0B-0C50-4FF5-B3B5-DA21504DDF40}"/>
              </a:ext>
            </a:extLst>
          </p:cNvPr>
          <p:cNvSpPr/>
          <p:nvPr/>
        </p:nvSpPr>
        <p:spPr>
          <a:xfrm>
            <a:off x="3359020" y="1604865"/>
            <a:ext cx="6018245" cy="401217"/>
          </a:xfrm>
          <a:prstGeom prst="rect">
            <a:avLst/>
          </a:prstGeom>
          <a:noFill/>
          <a:ln w="38100">
            <a:solidFill>
              <a:srgbClr val="7600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277BC-36DF-4EF0-A7CE-F09954E058DB}"/>
              </a:ext>
            </a:extLst>
          </p:cNvPr>
          <p:cNvSpPr/>
          <p:nvPr/>
        </p:nvSpPr>
        <p:spPr>
          <a:xfrm>
            <a:off x="730747" y="3429000"/>
            <a:ext cx="4370774" cy="536398"/>
          </a:xfrm>
          <a:prstGeom prst="rect">
            <a:avLst/>
          </a:prstGeom>
          <a:noFill/>
          <a:ln w="38100">
            <a:solidFill>
              <a:srgbClr val="7600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C9324-A819-4115-BBC7-76230DBA65DB}"/>
              </a:ext>
            </a:extLst>
          </p:cNvPr>
          <p:cNvSpPr txBox="1"/>
          <p:nvPr/>
        </p:nvSpPr>
        <p:spPr>
          <a:xfrm>
            <a:off x="9746508" y="1513085"/>
            <a:ext cx="1607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수강신청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탭이 없습니다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AA9E3-20D1-47F1-9D23-B60FF77C611A}"/>
              </a:ext>
            </a:extLst>
          </p:cNvPr>
          <p:cNvSpPr txBox="1"/>
          <p:nvPr/>
        </p:nvSpPr>
        <p:spPr>
          <a:xfrm>
            <a:off x="949182" y="5234460"/>
            <a:ext cx="10404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bg1"/>
                </a:solidFill>
              </a:rPr>
              <a:t>본교에 입학하는 신입생 또는 복학하는 재학생이 수강신청을 할 때 혼란 스러울 수 있으며 수강신청을 하기 위해 검색을 통해 </a:t>
            </a:r>
            <a:r>
              <a:rPr lang="ko-KR" altLang="en-US" b="1" dirty="0" err="1">
                <a:solidFill>
                  <a:schemeClr val="bg1"/>
                </a:solidFill>
              </a:rPr>
              <a:t>이동해야하는</a:t>
            </a:r>
            <a:r>
              <a:rPr lang="ko-KR" altLang="en-US" b="1" dirty="0">
                <a:solidFill>
                  <a:schemeClr val="bg1"/>
                </a:solidFill>
              </a:rPr>
              <a:t> 번거로움이 있습니다</a:t>
            </a:r>
            <a:r>
              <a:rPr lang="en-US" altLang="ko-KR" b="1" dirty="0">
                <a:solidFill>
                  <a:schemeClr val="bg1"/>
                </a:solidFill>
              </a:rPr>
              <a:t>. </a:t>
            </a:r>
            <a:r>
              <a:rPr lang="ko-KR" altLang="en-US" b="1" dirty="0">
                <a:solidFill>
                  <a:schemeClr val="bg1"/>
                </a:solidFill>
              </a:rPr>
              <a:t>혼란을 줄이기 위해 본교 홈페이지 메뉴에 수강신청 메뉴를 삽입하겠습니다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696DFA4-CC82-4EE3-A587-A41B8014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81F18C-4055-4C4C-98FF-EF253845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4A202C6-14B4-4343-8D15-9EB9643E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1600" dirty="0"/>
              <a:t>자사 </a:t>
            </a:r>
            <a:br>
              <a:rPr lang="en-US" altLang="ko-KR" sz="1600" dirty="0"/>
            </a:br>
            <a:r>
              <a:rPr lang="ko-KR" altLang="en-US" sz="1600" dirty="0"/>
              <a:t>홈페이지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5CA637-8E88-B28A-BB86-E0ED9B825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2" y="1599357"/>
            <a:ext cx="4804420" cy="276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290B12-E4EA-445A-CDA6-101E5EC0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027" y="1599357"/>
            <a:ext cx="5116901" cy="276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A5C8F0-020A-38E5-D0E0-A4FD32B9D26D}"/>
              </a:ext>
            </a:extLst>
          </p:cNvPr>
          <p:cNvSpPr txBox="1"/>
          <p:nvPr/>
        </p:nvSpPr>
        <p:spPr>
          <a:xfrm>
            <a:off x="959072" y="4660352"/>
            <a:ext cx="1027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현재 내비게이션 바에 각 메뉴를 마우스 오버 하고 클릭 하여야만 하위 메뉴가 보입니다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7F7FB1-65DA-E5AA-A25F-C094F6A7CEC3}"/>
              </a:ext>
            </a:extLst>
          </p:cNvPr>
          <p:cNvSpPr/>
          <p:nvPr/>
        </p:nvSpPr>
        <p:spPr>
          <a:xfrm>
            <a:off x="1902691" y="1671782"/>
            <a:ext cx="3796145" cy="230909"/>
          </a:xfrm>
          <a:prstGeom prst="rect">
            <a:avLst/>
          </a:prstGeom>
          <a:noFill/>
          <a:ln w="28575">
            <a:solidFill>
              <a:srgbClr val="7600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002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251A5D-4718-660F-C340-2D0F193DBFA0}"/>
              </a:ext>
            </a:extLst>
          </p:cNvPr>
          <p:cNvSpPr/>
          <p:nvPr/>
        </p:nvSpPr>
        <p:spPr>
          <a:xfrm>
            <a:off x="6186056" y="2082801"/>
            <a:ext cx="3438236" cy="1611744"/>
          </a:xfrm>
          <a:prstGeom prst="rect">
            <a:avLst/>
          </a:prstGeom>
          <a:noFill/>
          <a:ln w="28575">
            <a:solidFill>
              <a:srgbClr val="76002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002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885B17-BE90-D082-8105-942383EF76FB}"/>
              </a:ext>
            </a:extLst>
          </p:cNvPr>
          <p:cNvSpPr txBox="1"/>
          <p:nvPr/>
        </p:nvSpPr>
        <p:spPr>
          <a:xfrm>
            <a:off x="959072" y="5186218"/>
            <a:ext cx="10072254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760023"/>
                </a:solidFill>
              </a:rPr>
              <a:t>방문자의 편의를 생각하여 메인 내비게이션 바에 마우스 </a:t>
            </a:r>
            <a:r>
              <a:rPr lang="ko-KR" altLang="en-US" b="1" dirty="0" err="1">
                <a:solidFill>
                  <a:srgbClr val="760023"/>
                </a:solidFill>
              </a:rPr>
              <a:t>오버시</a:t>
            </a:r>
            <a:r>
              <a:rPr lang="ko-KR" altLang="en-US" b="1" dirty="0">
                <a:solidFill>
                  <a:srgbClr val="760023"/>
                </a:solidFill>
              </a:rPr>
              <a:t> 로컬 메뉴가 동적으로 보이도록 </a:t>
            </a:r>
            <a:r>
              <a:rPr lang="en-US" altLang="ko-KR" b="1" dirty="0">
                <a:solidFill>
                  <a:srgbClr val="760023"/>
                </a:solidFill>
              </a:rPr>
              <a:t>Hover</a:t>
            </a:r>
            <a:r>
              <a:rPr lang="ko-KR" altLang="en-US" b="1" dirty="0">
                <a:solidFill>
                  <a:srgbClr val="760023"/>
                </a:solidFill>
              </a:rPr>
              <a:t> </a:t>
            </a:r>
            <a:r>
              <a:rPr lang="en-US" altLang="ko-KR" b="1" dirty="0">
                <a:solidFill>
                  <a:srgbClr val="760023"/>
                </a:solidFill>
              </a:rPr>
              <a:t>effect</a:t>
            </a:r>
            <a:r>
              <a:rPr lang="ko-KR" altLang="en-US" b="1" dirty="0">
                <a:solidFill>
                  <a:srgbClr val="760023"/>
                </a:solidFill>
              </a:rPr>
              <a:t>기능을 추가하겠습니다</a:t>
            </a:r>
            <a:r>
              <a:rPr lang="en-US" altLang="ko-KR" b="1" dirty="0">
                <a:solidFill>
                  <a:srgbClr val="760023"/>
                </a:solidFill>
              </a:rPr>
              <a:t>.</a:t>
            </a:r>
            <a:endParaRPr lang="ko-KR" altLang="en-US" dirty="0">
              <a:solidFill>
                <a:srgbClr val="7600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4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0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9784F-DB27-4742-98CB-786CF836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717" y="-42401"/>
            <a:ext cx="2097056" cy="94931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INDEX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33DE72-5BF2-49CE-8112-F6505EF0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z="1400" b="1" smtClean="0">
                <a:solidFill>
                  <a:schemeClr val="bg1"/>
                </a:solidFill>
              </a:rPr>
              <a:t>2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7BBA6-1C0C-4555-96AB-FC6ED40BB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736"/>
            <a:ext cx="4450702" cy="445070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EEF53A2-13A1-4B79-A6C8-B45B03D3BA63}"/>
              </a:ext>
            </a:extLst>
          </p:cNvPr>
          <p:cNvSpPr txBox="1">
            <a:spLocks/>
          </p:cNvSpPr>
          <p:nvPr/>
        </p:nvSpPr>
        <p:spPr>
          <a:xfrm>
            <a:off x="6612635" y="750679"/>
            <a:ext cx="2236237" cy="735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bg1"/>
                </a:solidFill>
              </a:rPr>
              <a:t>CONTENTS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8EFAA4-ED1C-41FA-8979-AD59A2594748}"/>
              </a:ext>
            </a:extLst>
          </p:cNvPr>
          <p:cNvSpPr/>
          <p:nvPr/>
        </p:nvSpPr>
        <p:spPr>
          <a:xfrm>
            <a:off x="1921164" y="251927"/>
            <a:ext cx="10270836" cy="11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7F913C-25F3-4780-8846-9A3024E34D95}"/>
              </a:ext>
            </a:extLst>
          </p:cNvPr>
          <p:cNvSpPr/>
          <p:nvPr/>
        </p:nvSpPr>
        <p:spPr>
          <a:xfrm>
            <a:off x="175491" y="750679"/>
            <a:ext cx="151080" cy="6107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E1D26-53F9-4114-BC31-09E4C42BA4E2}"/>
              </a:ext>
            </a:extLst>
          </p:cNvPr>
          <p:cNvSpPr txBox="1"/>
          <p:nvPr/>
        </p:nvSpPr>
        <p:spPr>
          <a:xfrm>
            <a:off x="4582061" y="1783081"/>
            <a:ext cx="50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01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94D71-DDA1-4C3F-8378-C9BB317DA184}"/>
              </a:ext>
            </a:extLst>
          </p:cNvPr>
          <p:cNvSpPr txBox="1"/>
          <p:nvPr/>
        </p:nvSpPr>
        <p:spPr>
          <a:xfrm>
            <a:off x="6597084" y="1794358"/>
            <a:ext cx="50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02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434F8-8C85-4413-822E-38B7285A4DB5}"/>
              </a:ext>
            </a:extLst>
          </p:cNvPr>
          <p:cNvSpPr txBox="1"/>
          <p:nvPr/>
        </p:nvSpPr>
        <p:spPr>
          <a:xfrm>
            <a:off x="8390699" y="1794358"/>
            <a:ext cx="50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03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1E22DB-15E0-4770-9318-A43CBA010E8C}"/>
              </a:ext>
            </a:extLst>
          </p:cNvPr>
          <p:cNvSpPr txBox="1"/>
          <p:nvPr/>
        </p:nvSpPr>
        <p:spPr>
          <a:xfrm>
            <a:off x="10211136" y="1783081"/>
            <a:ext cx="503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04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2EB7B3D-CA54-4298-A878-EA3E426DD774}"/>
              </a:ext>
            </a:extLst>
          </p:cNvPr>
          <p:cNvSpPr txBox="1">
            <a:spLocks/>
          </p:cNvSpPr>
          <p:nvPr/>
        </p:nvSpPr>
        <p:spPr>
          <a:xfrm>
            <a:off x="3883819" y="2190474"/>
            <a:ext cx="1967203" cy="656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</a:rPr>
              <a:t>INTRODUCE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D8D3D62-D27F-4FF0-AE5D-B4A9C92671BF}"/>
              </a:ext>
            </a:extLst>
          </p:cNvPr>
          <p:cNvSpPr txBox="1">
            <a:spLocks/>
          </p:cNvSpPr>
          <p:nvPr/>
        </p:nvSpPr>
        <p:spPr>
          <a:xfrm>
            <a:off x="5938692" y="2190474"/>
            <a:ext cx="1841241" cy="656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TARGET ANALYSIS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72ED690-E3D0-4DF9-9239-3DD979716772}"/>
              </a:ext>
            </a:extLst>
          </p:cNvPr>
          <p:cNvSpPr txBox="1">
            <a:spLocks/>
          </p:cNvSpPr>
          <p:nvPr/>
        </p:nvSpPr>
        <p:spPr>
          <a:xfrm>
            <a:off x="7730754" y="2183191"/>
            <a:ext cx="1841241" cy="656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BENCH MARKING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9E41A16-7376-4154-9B4D-11712E06BC19}"/>
              </a:ext>
            </a:extLst>
          </p:cNvPr>
          <p:cNvSpPr txBox="1">
            <a:spLocks/>
          </p:cNvSpPr>
          <p:nvPr/>
        </p:nvSpPr>
        <p:spPr>
          <a:xfrm>
            <a:off x="9562658" y="2182428"/>
            <a:ext cx="1841241" cy="656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RENEWAL CONCEPT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43138B-8F35-4B79-88FE-1C709D542934}"/>
              </a:ext>
            </a:extLst>
          </p:cNvPr>
          <p:cNvSpPr/>
          <p:nvPr/>
        </p:nvSpPr>
        <p:spPr>
          <a:xfrm>
            <a:off x="4088314" y="2929738"/>
            <a:ext cx="1558212" cy="23979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5115D4E-AA03-46AB-8156-921A6F47F0C2}"/>
              </a:ext>
            </a:extLst>
          </p:cNvPr>
          <p:cNvSpPr/>
          <p:nvPr/>
        </p:nvSpPr>
        <p:spPr>
          <a:xfrm>
            <a:off x="6031025" y="2927965"/>
            <a:ext cx="1558212" cy="23979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9724C69-2171-48CD-BDFF-4857911F3A78}"/>
              </a:ext>
            </a:extLst>
          </p:cNvPr>
          <p:cNvSpPr/>
          <p:nvPr/>
        </p:nvSpPr>
        <p:spPr>
          <a:xfrm>
            <a:off x="7882764" y="2937296"/>
            <a:ext cx="1558212" cy="23979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BCFC6B-28CA-448E-AC23-C4CD278E8826}"/>
              </a:ext>
            </a:extLst>
          </p:cNvPr>
          <p:cNvSpPr/>
          <p:nvPr/>
        </p:nvSpPr>
        <p:spPr>
          <a:xfrm>
            <a:off x="9694458" y="2927965"/>
            <a:ext cx="1558212" cy="2397968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slide2_shape16">
            <a:extLst>
              <a:ext uri="{FF2B5EF4-FFF2-40B4-BE49-F238E27FC236}">
                <a16:creationId xmlns:a16="http://schemas.microsoft.com/office/drawing/2014/main" id="{38B41F38-827B-4E29-8B38-81DC0FBFC8A3}"/>
              </a:ext>
            </a:extLst>
          </p:cNvPr>
          <p:cNvSpPr/>
          <p:nvPr/>
        </p:nvSpPr>
        <p:spPr>
          <a:xfrm>
            <a:off x="3888484" y="3197475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고려대학교 소개</a:t>
            </a:r>
            <a:endParaRPr lang="ko-KR" altLang="en-US" sz="14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25" name="slide2_shape16">
            <a:extLst>
              <a:ext uri="{FF2B5EF4-FFF2-40B4-BE49-F238E27FC236}">
                <a16:creationId xmlns:a16="http://schemas.microsoft.com/office/drawing/2014/main" id="{DAF0F6E4-F8D5-44A9-8993-C03A74C7CE3C}"/>
              </a:ext>
            </a:extLst>
          </p:cNvPr>
          <p:cNvSpPr/>
          <p:nvPr/>
        </p:nvSpPr>
        <p:spPr>
          <a:xfrm>
            <a:off x="3891592" y="3843880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요구사항 및 분석</a:t>
            </a:r>
            <a:endParaRPr lang="ko-KR" altLang="en-US" sz="14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26" name="slide2_shape16">
            <a:extLst>
              <a:ext uri="{FF2B5EF4-FFF2-40B4-BE49-F238E27FC236}">
                <a16:creationId xmlns:a16="http://schemas.microsoft.com/office/drawing/2014/main" id="{12792370-D424-41B5-9BD3-43BFEE495A56}"/>
              </a:ext>
            </a:extLst>
          </p:cNvPr>
          <p:cNvSpPr/>
          <p:nvPr/>
        </p:nvSpPr>
        <p:spPr>
          <a:xfrm>
            <a:off x="3891592" y="4469810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사용자 분석</a:t>
            </a:r>
            <a:endParaRPr lang="ko-KR" altLang="en-US" sz="14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27" name="slide2_shape16">
            <a:extLst>
              <a:ext uri="{FF2B5EF4-FFF2-40B4-BE49-F238E27FC236}">
                <a16:creationId xmlns:a16="http://schemas.microsoft.com/office/drawing/2014/main" id="{8CE78B56-1992-42AE-9E1B-74D4DB03CD63}"/>
              </a:ext>
            </a:extLst>
          </p:cNvPr>
          <p:cNvSpPr/>
          <p:nvPr/>
        </p:nvSpPr>
        <p:spPr>
          <a:xfrm>
            <a:off x="5847910" y="3180474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타겟 설정</a:t>
            </a:r>
            <a:endParaRPr lang="ko-KR" altLang="en-US" sz="14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28" name="slide2_shape16">
            <a:extLst>
              <a:ext uri="{FF2B5EF4-FFF2-40B4-BE49-F238E27FC236}">
                <a16:creationId xmlns:a16="http://schemas.microsoft.com/office/drawing/2014/main" id="{28016DD4-33F1-42D4-B1C5-A636889B3BA8}"/>
              </a:ext>
            </a:extLst>
          </p:cNvPr>
          <p:cNvSpPr/>
          <p:nvPr/>
        </p:nvSpPr>
        <p:spPr>
          <a:xfrm>
            <a:off x="5865412" y="3828503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1400" b="1" dirty="0">
                <a:solidFill>
                  <a:schemeClr val="bg1"/>
                </a:solidFill>
                <a:ea typeface="a고딕18"/>
              </a:rPr>
              <a:t>MAIN </a:t>
            </a:r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페르소나</a:t>
            </a:r>
            <a:endParaRPr lang="ko-KR" altLang="en-US" sz="14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29" name="slide2_shape16">
            <a:extLst>
              <a:ext uri="{FF2B5EF4-FFF2-40B4-BE49-F238E27FC236}">
                <a16:creationId xmlns:a16="http://schemas.microsoft.com/office/drawing/2014/main" id="{74DBBE9F-8F2D-4891-8338-F1907B0A9CC2}"/>
              </a:ext>
            </a:extLst>
          </p:cNvPr>
          <p:cNvSpPr/>
          <p:nvPr/>
        </p:nvSpPr>
        <p:spPr>
          <a:xfrm>
            <a:off x="5886980" y="4468100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1400" b="1" kern="1200" dirty="0">
                <a:solidFill>
                  <a:schemeClr val="bg1"/>
                </a:solidFill>
                <a:ea typeface="a고딕18"/>
                <a:cs typeface="+mn-cs"/>
              </a:rPr>
              <a:t>SUB </a:t>
            </a:r>
            <a:r>
              <a:rPr lang="ko-KR" altLang="en-US" sz="1400" b="1" kern="1200" dirty="0">
                <a:solidFill>
                  <a:schemeClr val="bg1"/>
                </a:solidFill>
                <a:ea typeface="a고딕18"/>
                <a:cs typeface="+mn-cs"/>
              </a:rPr>
              <a:t>페르소나</a:t>
            </a:r>
          </a:p>
        </p:txBody>
      </p:sp>
      <p:sp>
        <p:nvSpPr>
          <p:cNvPr id="30" name="slide2_shape16">
            <a:extLst>
              <a:ext uri="{FF2B5EF4-FFF2-40B4-BE49-F238E27FC236}">
                <a16:creationId xmlns:a16="http://schemas.microsoft.com/office/drawing/2014/main" id="{D0C9E4D6-001B-4D09-9B1C-D47F6F87FF9E}"/>
              </a:ext>
            </a:extLst>
          </p:cNvPr>
          <p:cNvSpPr/>
          <p:nvPr/>
        </p:nvSpPr>
        <p:spPr>
          <a:xfrm>
            <a:off x="7686821" y="3191052"/>
            <a:ext cx="1950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자사 홈페이지 </a:t>
            </a:r>
            <a:endParaRPr lang="en-US" altLang="ko-KR" sz="1400" b="1" dirty="0">
              <a:solidFill>
                <a:schemeClr val="bg1"/>
              </a:solidFill>
              <a:ea typeface="a고딕18"/>
            </a:endParaRPr>
          </a:p>
          <a:p>
            <a:pPr marL="0" algn="ctr" defTabSz="914400" latinLnBrk="1"/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분석</a:t>
            </a:r>
            <a:endParaRPr lang="ko-KR" altLang="en-US" sz="14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31" name="slide2_shape16">
            <a:extLst>
              <a:ext uri="{FF2B5EF4-FFF2-40B4-BE49-F238E27FC236}">
                <a16:creationId xmlns:a16="http://schemas.microsoft.com/office/drawing/2014/main" id="{718AEB13-B5C0-4976-BA1F-98C34878A37D}"/>
              </a:ext>
            </a:extLst>
          </p:cNvPr>
          <p:cNvSpPr/>
          <p:nvPr/>
        </p:nvSpPr>
        <p:spPr>
          <a:xfrm>
            <a:off x="7721031" y="3816579"/>
            <a:ext cx="1950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자사 홈페이지 </a:t>
            </a:r>
            <a:endParaRPr lang="en-US" altLang="ko-KR" sz="1400" b="1" dirty="0">
              <a:solidFill>
                <a:schemeClr val="bg1"/>
              </a:solidFill>
              <a:ea typeface="a고딕18"/>
            </a:endParaRPr>
          </a:p>
          <a:p>
            <a:pPr marL="0" algn="ctr" defTabSz="914400" latinLnBrk="1"/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장</a:t>
            </a:r>
            <a:r>
              <a:rPr lang="en-US" altLang="ko-KR" sz="1400" b="1" dirty="0">
                <a:solidFill>
                  <a:schemeClr val="bg1"/>
                </a:solidFill>
                <a:ea typeface="a고딕18"/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단점</a:t>
            </a:r>
            <a:endParaRPr lang="ko-KR" altLang="en-US" sz="14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32" name="slide2_shape16">
            <a:extLst>
              <a:ext uri="{FF2B5EF4-FFF2-40B4-BE49-F238E27FC236}">
                <a16:creationId xmlns:a16="http://schemas.microsoft.com/office/drawing/2014/main" id="{92610B13-4520-44FD-BC63-B4FD92391658}"/>
              </a:ext>
            </a:extLst>
          </p:cNvPr>
          <p:cNvSpPr/>
          <p:nvPr/>
        </p:nvSpPr>
        <p:spPr>
          <a:xfrm>
            <a:off x="7721031" y="4478328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자사 </a:t>
            </a:r>
            <a:r>
              <a:rPr lang="en-US" altLang="ko-KR" sz="1400" b="1" dirty="0">
                <a:solidFill>
                  <a:schemeClr val="bg1"/>
                </a:solidFill>
                <a:ea typeface="a고딕18"/>
              </a:rPr>
              <a:t>SWOT </a:t>
            </a:r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분석</a:t>
            </a:r>
            <a:endParaRPr lang="ko-KR" altLang="en-US" sz="14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33" name="slide2_shape16">
            <a:extLst>
              <a:ext uri="{FF2B5EF4-FFF2-40B4-BE49-F238E27FC236}">
                <a16:creationId xmlns:a16="http://schemas.microsoft.com/office/drawing/2014/main" id="{2E4B2F98-0559-45FF-AFFE-0466CD1F1EA5}"/>
              </a:ext>
            </a:extLst>
          </p:cNvPr>
          <p:cNvSpPr/>
          <p:nvPr/>
        </p:nvSpPr>
        <p:spPr>
          <a:xfrm>
            <a:off x="9508230" y="3200092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kern="1200" dirty="0">
                <a:solidFill>
                  <a:schemeClr val="bg1"/>
                </a:solidFill>
                <a:ea typeface="a고딕18"/>
                <a:cs typeface="+mn-cs"/>
              </a:rPr>
              <a:t>구체적 구현 방안</a:t>
            </a:r>
          </a:p>
        </p:txBody>
      </p:sp>
      <p:sp>
        <p:nvSpPr>
          <p:cNvPr id="34" name="slide2_shape16">
            <a:extLst>
              <a:ext uri="{FF2B5EF4-FFF2-40B4-BE49-F238E27FC236}">
                <a16:creationId xmlns:a16="http://schemas.microsoft.com/office/drawing/2014/main" id="{65BA2826-8884-4C02-B399-62F6269DFC89}"/>
              </a:ext>
            </a:extLst>
          </p:cNvPr>
          <p:cNvSpPr/>
          <p:nvPr/>
        </p:nvSpPr>
        <p:spPr>
          <a:xfrm>
            <a:off x="9508230" y="3950494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아이디어 스케치</a:t>
            </a:r>
            <a:endParaRPr lang="ko-KR" altLang="en-US" sz="14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35" name="slide2_shape16">
            <a:extLst>
              <a:ext uri="{FF2B5EF4-FFF2-40B4-BE49-F238E27FC236}">
                <a16:creationId xmlns:a16="http://schemas.microsoft.com/office/drawing/2014/main" id="{FAC88C70-5209-4C04-966A-80313955BC3C}"/>
              </a:ext>
            </a:extLst>
          </p:cNvPr>
          <p:cNvSpPr/>
          <p:nvPr/>
        </p:nvSpPr>
        <p:spPr>
          <a:xfrm>
            <a:off x="9488013" y="4339799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dirty="0">
                <a:solidFill>
                  <a:schemeClr val="bg1"/>
                </a:solidFill>
                <a:ea typeface="a고딕18"/>
              </a:rPr>
              <a:t>와이어 프레임</a:t>
            </a:r>
            <a:endParaRPr lang="ko-KR" altLang="en-US" sz="14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36" name="바닥글 개체 틀 35">
            <a:extLst>
              <a:ext uri="{FF2B5EF4-FFF2-40B4-BE49-F238E27FC236}">
                <a16:creationId xmlns:a16="http://schemas.microsoft.com/office/drawing/2014/main" id="{52AAC401-3524-97F8-F43D-847CF3493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KOREA UNIVERSITY RENEWAL PROJECT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slide2_shape16">
            <a:extLst>
              <a:ext uri="{FF2B5EF4-FFF2-40B4-BE49-F238E27FC236}">
                <a16:creationId xmlns:a16="http://schemas.microsoft.com/office/drawing/2014/main" id="{1C73C4FF-75E3-690C-F147-B57CDFBC15B7}"/>
              </a:ext>
            </a:extLst>
          </p:cNvPr>
          <p:cNvSpPr/>
          <p:nvPr/>
        </p:nvSpPr>
        <p:spPr>
          <a:xfrm>
            <a:off x="9525732" y="3561189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kern="1200" dirty="0" err="1">
                <a:solidFill>
                  <a:schemeClr val="bg1"/>
                </a:solidFill>
                <a:ea typeface="a고딕18"/>
                <a:cs typeface="+mn-cs"/>
              </a:rPr>
              <a:t>사이트맵</a:t>
            </a:r>
            <a:endParaRPr lang="ko-KR" altLang="en-US" sz="14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5" name="slide2_shape16">
            <a:extLst>
              <a:ext uri="{FF2B5EF4-FFF2-40B4-BE49-F238E27FC236}">
                <a16:creationId xmlns:a16="http://schemas.microsoft.com/office/drawing/2014/main" id="{8AECBD7B-68EC-6841-BCF6-6FBCA38C7E50}"/>
              </a:ext>
            </a:extLst>
          </p:cNvPr>
          <p:cNvSpPr/>
          <p:nvPr/>
        </p:nvSpPr>
        <p:spPr>
          <a:xfrm>
            <a:off x="9488013" y="4701119"/>
            <a:ext cx="1950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400" b="1" kern="1200" dirty="0">
                <a:solidFill>
                  <a:schemeClr val="bg1"/>
                </a:solidFill>
                <a:ea typeface="a고딕18"/>
                <a:cs typeface="+mn-cs"/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3795607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696DFA4-CC82-4EE3-A587-A41B8014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81F18C-4055-4C4C-98FF-EF253845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4A202C6-14B4-4343-8D15-9EB9643E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1600" dirty="0"/>
              <a:t>자사 </a:t>
            </a:r>
            <a:br>
              <a:rPr lang="en-US" altLang="ko-KR" sz="1600" dirty="0"/>
            </a:br>
            <a:r>
              <a:rPr lang="ko-KR" altLang="en-US" sz="1600" dirty="0"/>
              <a:t>홈페이지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5491B2-7C23-C7C9-FB1D-268CE6F8E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6" y="1420754"/>
            <a:ext cx="5269015" cy="286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832CAB-2458-3A09-7B01-7BBFFF5B4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11" y="1420754"/>
            <a:ext cx="5128489" cy="286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B34C13-8146-7BE4-F945-6316A2A38D98}"/>
              </a:ext>
            </a:extLst>
          </p:cNvPr>
          <p:cNvSpPr txBox="1"/>
          <p:nvPr/>
        </p:nvSpPr>
        <p:spPr>
          <a:xfrm>
            <a:off x="697676" y="4405745"/>
            <a:ext cx="1065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Head</a:t>
            </a:r>
            <a:r>
              <a:rPr lang="ko-KR" altLang="en-US" b="1" dirty="0">
                <a:solidFill>
                  <a:schemeClr val="bg1"/>
                </a:solidFill>
              </a:rPr>
              <a:t> 네비게이션 바와 </a:t>
            </a:r>
            <a:r>
              <a:rPr lang="en-US" altLang="ko-KR" b="1" dirty="0">
                <a:solidFill>
                  <a:schemeClr val="bg1"/>
                </a:solidFill>
              </a:rPr>
              <a:t>Footer </a:t>
            </a:r>
            <a:r>
              <a:rPr lang="ko-KR" altLang="en-US" b="1" dirty="0">
                <a:solidFill>
                  <a:schemeClr val="bg1"/>
                </a:solidFill>
              </a:rPr>
              <a:t>네비게이션 바 에서 교직원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협력업체 및 인재채용에 관한 정보를 나타내는 메뉴가 하나도 없었습니다</a:t>
            </a:r>
            <a:r>
              <a:rPr lang="en-US" altLang="ko-KR" b="1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33979-EB94-A905-AB24-BAE4F7CEA8F2}"/>
              </a:ext>
            </a:extLst>
          </p:cNvPr>
          <p:cNvSpPr txBox="1"/>
          <p:nvPr/>
        </p:nvSpPr>
        <p:spPr>
          <a:xfrm>
            <a:off x="697676" y="5134725"/>
            <a:ext cx="10736942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760023"/>
                </a:solidFill>
              </a:rPr>
              <a:t>학생이외의 주요 방문자들의 편의를 개선 할 필요가 있으며 메뉴에 이에 해당하는 내용의 메뉴를 추가하여야 한다고 생각합니다</a:t>
            </a:r>
            <a:r>
              <a:rPr lang="en-US" altLang="ko-KR" b="1" dirty="0">
                <a:solidFill>
                  <a:srgbClr val="760023"/>
                </a:solidFill>
              </a:rPr>
              <a:t>.</a:t>
            </a:r>
            <a:endParaRPr lang="ko-KR" altLang="en-US" b="1" dirty="0">
              <a:solidFill>
                <a:srgbClr val="7600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15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CE4CBB6-07DF-4AB4-81DC-D88A060C9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A2CB33-4E81-42C1-A7E3-9C934891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0D41B94-26E7-454F-B273-F3EB59B7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SWOT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8B5384-BF1A-4632-AF06-0C5F8FEDDF3A}"/>
              </a:ext>
            </a:extLst>
          </p:cNvPr>
          <p:cNvGrpSpPr/>
          <p:nvPr/>
        </p:nvGrpSpPr>
        <p:grpSpPr>
          <a:xfrm>
            <a:off x="748235" y="782122"/>
            <a:ext cx="1871270" cy="2757081"/>
            <a:chOff x="1958130" y="1474365"/>
            <a:chExt cx="1682692" cy="27203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A5922A-09F4-4017-9FE7-088E0D0E545C}"/>
                </a:ext>
              </a:extLst>
            </p:cNvPr>
            <p:cNvSpPr txBox="1"/>
            <p:nvPr/>
          </p:nvSpPr>
          <p:spPr>
            <a:xfrm>
              <a:off x="1958130" y="1474365"/>
              <a:ext cx="168269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endParaRPr lang="ko-KR" alt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9585F3-74AB-46B7-B5BD-B7A8A51EE418}"/>
                </a:ext>
              </a:extLst>
            </p:cNvPr>
            <p:cNvSpPr txBox="1"/>
            <p:nvPr/>
          </p:nvSpPr>
          <p:spPr>
            <a:xfrm>
              <a:off x="2468110" y="3825379"/>
              <a:ext cx="662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강점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44B596C-75CD-48E1-BB6F-5709BA0974A8}"/>
              </a:ext>
            </a:extLst>
          </p:cNvPr>
          <p:cNvGrpSpPr/>
          <p:nvPr/>
        </p:nvGrpSpPr>
        <p:grpSpPr>
          <a:xfrm>
            <a:off x="898160" y="3280077"/>
            <a:ext cx="1682692" cy="2720347"/>
            <a:chOff x="4115499" y="1474364"/>
            <a:chExt cx="1682692" cy="27203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D14B86-C653-45F0-8B00-70EA530A7E81}"/>
                </a:ext>
              </a:extLst>
            </p:cNvPr>
            <p:cNvSpPr txBox="1"/>
            <p:nvPr/>
          </p:nvSpPr>
          <p:spPr>
            <a:xfrm>
              <a:off x="4115499" y="1474364"/>
              <a:ext cx="168269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ln w="57150">
                    <a:solidFill>
                      <a:schemeClr val="bg1"/>
                    </a:solidFill>
                  </a:ln>
                  <a:solidFill>
                    <a:srgbClr val="7600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</a:t>
              </a:r>
              <a:endParaRPr lang="ko-KR" altLang="en-US" sz="16600" b="1" dirty="0">
                <a:ln w="57150">
                  <a:solidFill>
                    <a:schemeClr val="bg1"/>
                  </a:solidFill>
                </a:ln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90CBEA-3083-4275-B685-8DE126288A06}"/>
                </a:ext>
              </a:extLst>
            </p:cNvPr>
            <p:cNvSpPr txBox="1"/>
            <p:nvPr/>
          </p:nvSpPr>
          <p:spPr>
            <a:xfrm>
              <a:off x="4625479" y="3825379"/>
              <a:ext cx="662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n w="12700">
                    <a:solidFill>
                      <a:schemeClr val="bg1"/>
                    </a:solidFill>
                  </a:ln>
                  <a:solidFill>
                    <a:srgbClr val="7600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약점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7CDD58-503E-46F9-BCEF-C969658A81D4}"/>
              </a:ext>
            </a:extLst>
          </p:cNvPr>
          <p:cNvGrpSpPr/>
          <p:nvPr/>
        </p:nvGrpSpPr>
        <p:grpSpPr>
          <a:xfrm>
            <a:off x="6483002" y="744396"/>
            <a:ext cx="1682692" cy="2720347"/>
            <a:chOff x="6565084" y="1474364"/>
            <a:chExt cx="1682692" cy="27203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B5AF6-DEEC-498A-93CC-0F9F1AEC9FEC}"/>
                </a:ext>
              </a:extLst>
            </p:cNvPr>
            <p:cNvSpPr txBox="1"/>
            <p:nvPr/>
          </p:nvSpPr>
          <p:spPr>
            <a:xfrm>
              <a:off x="6565084" y="1474364"/>
              <a:ext cx="168269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  <a:endParaRPr lang="ko-KR" alt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891614-2723-4DC7-8110-4EDD0C847263}"/>
                </a:ext>
              </a:extLst>
            </p:cNvPr>
            <p:cNvSpPr txBox="1"/>
            <p:nvPr/>
          </p:nvSpPr>
          <p:spPr>
            <a:xfrm>
              <a:off x="7075064" y="3825379"/>
              <a:ext cx="662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기회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13E9C99-7F76-4D3A-83F8-FB7004F83C7D}"/>
              </a:ext>
            </a:extLst>
          </p:cNvPr>
          <p:cNvGrpSpPr/>
          <p:nvPr/>
        </p:nvGrpSpPr>
        <p:grpSpPr>
          <a:xfrm>
            <a:off x="6483002" y="3206590"/>
            <a:ext cx="1682692" cy="2720347"/>
            <a:chOff x="8737833" y="1474364"/>
            <a:chExt cx="1682692" cy="27203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00D9BD-74A1-452B-A2EB-BC3E0CCE60FC}"/>
                </a:ext>
              </a:extLst>
            </p:cNvPr>
            <p:cNvSpPr txBox="1"/>
            <p:nvPr/>
          </p:nvSpPr>
          <p:spPr>
            <a:xfrm>
              <a:off x="8737833" y="1474364"/>
              <a:ext cx="168269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ln w="57150">
                    <a:solidFill>
                      <a:schemeClr val="bg1"/>
                    </a:solidFill>
                  </a:ln>
                  <a:solidFill>
                    <a:srgbClr val="7600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endParaRPr lang="ko-KR" altLang="en-US" sz="16600" b="1" dirty="0">
                <a:ln w="57150">
                  <a:solidFill>
                    <a:schemeClr val="bg1"/>
                  </a:solidFill>
                </a:ln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6A3488-2565-445A-9B83-344C530BAC11}"/>
                </a:ext>
              </a:extLst>
            </p:cNvPr>
            <p:cNvSpPr txBox="1"/>
            <p:nvPr/>
          </p:nvSpPr>
          <p:spPr>
            <a:xfrm>
              <a:off x="9247813" y="3825379"/>
              <a:ext cx="662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n w="19050">
                    <a:solidFill>
                      <a:schemeClr val="bg1"/>
                    </a:solidFill>
                  </a:ln>
                  <a:solidFill>
                    <a:srgbClr val="76002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위협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6D1096-524B-4EE6-BE04-9B2F3006179D}"/>
              </a:ext>
            </a:extLst>
          </p:cNvPr>
          <p:cNvSpPr txBox="1"/>
          <p:nvPr/>
        </p:nvSpPr>
        <p:spPr>
          <a:xfrm>
            <a:off x="2455018" y="2025067"/>
            <a:ext cx="3515148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페이지에 보여지는 동적 </a:t>
            </a:r>
            <a:r>
              <a:rPr lang="ko-KR" altLang="en-US" sz="1200" b="1" dirty="0" err="1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빅비주얼은</a:t>
            </a:r>
            <a:r>
              <a:rPr lang="ko-KR" altLang="en-US" sz="1200" b="1" dirty="0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생동감 있고 화사한 느낌을 주며 본교의 장소들을 한 눈에 알아 볼 수 있습니다</a:t>
            </a:r>
            <a:r>
              <a:rPr lang="en-US" altLang="ko-KR" sz="1200" b="1" dirty="0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b="1" dirty="0">
              <a:solidFill>
                <a:srgbClr val="7600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636CE-151F-4DE8-AD07-B8921564A718}"/>
              </a:ext>
            </a:extLst>
          </p:cNvPr>
          <p:cNvSpPr txBox="1"/>
          <p:nvPr/>
        </p:nvSpPr>
        <p:spPr>
          <a:xfrm>
            <a:off x="2884349" y="4458314"/>
            <a:ext cx="3363505" cy="715089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교직원 및 </a:t>
            </a:r>
            <a:r>
              <a:rPr lang="ko-KR" alt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협역업체와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인사채용에 관한 내용들을 나타내는 정보가 부족하여 홈페이지에 </a:t>
            </a:r>
            <a:r>
              <a:rPr lang="ko-KR" alt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방문시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혼란스러움을 유발합니다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38FEC-9778-4345-96C4-A837D198543D}"/>
              </a:ext>
            </a:extLst>
          </p:cNvPr>
          <p:cNvSpPr txBox="1"/>
          <p:nvPr/>
        </p:nvSpPr>
        <p:spPr>
          <a:xfrm>
            <a:off x="8273610" y="2026589"/>
            <a:ext cx="3170155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코로나로 인하여 온라인 강의</a:t>
            </a:r>
            <a:r>
              <a:rPr lang="en-US" altLang="ko-KR" sz="1200" b="1" dirty="0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b="1" dirty="0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학사정보를 확인하기 위하여 방문자들이 대량 유입되었습니다</a:t>
            </a:r>
            <a:r>
              <a:rPr lang="en-US" altLang="ko-KR" sz="1200" b="1" dirty="0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b="1" dirty="0">
              <a:solidFill>
                <a:srgbClr val="7600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A7AAE5-8F01-45D3-B3C6-1EE4D078886B}"/>
              </a:ext>
            </a:extLst>
          </p:cNvPr>
          <p:cNvSpPr txBox="1"/>
          <p:nvPr/>
        </p:nvSpPr>
        <p:spPr>
          <a:xfrm>
            <a:off x="8015769" y="4458314"/>
            <a:ext cx="3278071" cy="715089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본교 재학생들이 모바일 앱으로 정보를 소비하기 시작하면서 특별한 목적을 지니지 않는 이상 홈페이지 방문이 잦아들었습니다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61D2DED-D048-4740-9857-46DB1BA11990}"/>
              </a:ext>
            </a:extLst>
          </p:cNvPr>
          <p:cNvCxnSpPr>
            <a:cxnSpLocks/>
          </p:cNvCxnSpPr>
          <p:nvPr/>
        </p:nvCxnSpPr>
        <p:spPr>
          <a:xfrm>
            <a:off x="298580" y="3623183"/>
            <a:ext cx="11541967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47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3DC9AA4-20F6-4FA5-825D-1880903F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C74B6C-EAA2-4574-9530-25107FC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E4A3166-8DE4-478E-B5D6-F604FE83B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99" y="184102"/>
            <a:ext cx="2957475" cy="949315"/>
          </a:xfrm>
        </p:spPr>
        <p:txBody>
          <a:bodyPr>
            <a:noAutofit/>
          </a:bodyPr>
          <a:lstStyle/>
          <a:p>
            <a:r>
              <a:rPr lang="en-US" altLang="ko-KR" b="1" dirty="0"/>
              <a:t>RENEWAL</a:t>
            </a:r>
            <a:r>
              <a:rPr lang="ko-KR" altLang="en-US" b="1" dirty="0"/>
              <a:t> </a:t>
            </a:r>
            <a:r>
              <a:rPr lang="en-US" altLang="ko-KR" b="1" dirty="0"/>
              <a:t>CONCEPT</a:t>
            </a:r>
            <a:endParaRPr lang="ko-KR" altLang="en-US" b="1" dirty="0"/>
          </a:p>
        </p:txBody>
      </p:sp>
      <p:sp>
        <p:nvSpPr>
          <p:cNvPr id="6" name="slide2_shape16">
            <a:extLst>
              <a:ext uri="{FF2B5EF4-FFF2-40B4-BE49-F238E27FC236}">
                <a16:creationId xmlns:a16="http://schemas.microsoft.com/office/drawing/2014/main" id="{276E97A5-4AAA-4664-82A1-D1B2E22990A4}"/>
              </a:ext>
            </a:extLst>
          </p:cNvPr>
          <p:cNvSpPr/>
          <p:nvPr/>
        </p:nvSpPr>
        <p:spPr>
          <a:xfrm>
            <a:off x="5982817" y="3178567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b="1" kern="1200" dirty="0" err="1">
                <a:solidFill>
                  <a:schemeClr val="bg1"/>
                </a:solidFill>
                <a:ea typeface="a고딕18"/>
                <a:cs typeface="+mn-cs"/>
              </a:rPr>
              <a:t>사이트맵</a:t>
            </a:r>
            <a:endParaRPr lang="ko-KR" altLang="en-US" sz="28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7" name="slide2_shape16">
            <a:extLst>
              <a:ext uri="{FF2B5EF4-FFF2-40B4-BE49-F238E27FC236}">
                <a16:creationId xmlns:a16="http://schemas.microsoft.com/office/drawing/2014/main" id="{2DA38870-A4F1-4EBD-8191-D880E1B4EB85}"/>
              </a:ext>
            </a:extLst>
          </p:cNvPr>
          <p:cNvSpPr/>
          <p:nvPr/>
        </p:nvSpPr>
        <p:spPr>
          <a:xfrm>
            <a:off x="5798943" y="3840838"/>
            <a:ext cx="3833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b="1" dirty="0">
                <a:solidFill>
                  <a:schemeClr val="bg1"/>
                </a:solidFill>
                <a:ea typeface="a고딕18"/>
              </a:rPr>
              <a:t>아이디어 스케치</a:t>
            </a:r>
            <a:endParaRPr lang="ko-KR" altLang="en-US" sz="28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8" name="slide2_shape16">
            <a:extLst>
              <a:ext uri="{FF2B5EF4-FFF2-40B4-BE49-F238E27FC236}">
                <a16:creationId xmlns:a16="http://schemas.microsoft.com/office/drawing/2014/main" id="{E6A53E62-61B2-411E-A4EB-C73847E8ADA0}"/>
              </a:ext>
            </a:extLst>
          </p:cNvPr>
          <p:cNvSpPr/>
          <p:nvPr/>
        </p:nvSpPr>
        <p:spPr>
          <a:xfrm>
            <a:off x="5982817" y="4503109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b="1" dirty="0">
                <a:solidFill>
                  <a:schemeClr val="bg1"/>
                </a:solidFill>
                <a:ea typeface="a고딕18"/>
              </a:rPr>
              <a:t>와이어 프레임</a:t>
            </a:r>
            <a:endParaRPr lang="ko-KR" altLang="en-US" sz="28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4" name="slide2_shape16">
            <a:extLst>
              <a:ext uri="{FF2B5EF4-FFF2-40B4-BE49-F238E27FC236}">
                <a16:creationId xmlns:a16="http://schemas.microsoft.com/office/drawing/2014/main" id="{B4A92F94-12DE-3B4B-63B3-45BC9240FC82}"/>
              </a:ext>
            </a:extLst>
          </p:cNvPr>
          <p:cNvSpPr/>
          <p:nvPr/>
        </p:nvSpPr>
        <p:spPr>
          <a:xfrm>
            <a:off x="5982817" y="2585822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b="1" kern="1200" dirty="0">
                <a:solidFill>
                  <a:schemeClr val="bg1"/>
                </a:solidFill>
                <a:ea typeface="a고딕18"/>
                <a:cs typeface="+mn-cs"/>
              </a:rPr>
              <a:t>구체적 구현방안</a:t>
            </a:r>
          </a:p>
        </p:txBody>
      </p:sp>
      <p:sp>
        <p:nvSpPr>
          <p:cNvPr id="9" name="slide2_shape16">
            <a:extLst>
              <a:ext uri="{FF2B5EF4-FFF2-40B4-BE49-F238E27FC236}">
                <a16:creationId xmlns:a16="http://schemas.microsoft.com/office/drawing/2014/main" id="{5D3CB51D-7F9B-F87F-642E-E394C8C362C4}"/>
              </a:ext>
            </a:extLst>
          </p:cNvPr>
          <p:cNvSpPr/>
          <p:nvPr/>
        </p:nvSpPr>
        <p:spPr>
          <a:xfrm>
            <a:off x="5982817" y="5079635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b="1" dirty="0">
                <a:solidFill>
                  <a:schemeClr val="bg1"/>
                </a:solidFill>
                <a:ea typeface="a고딕18"/>
              </a:rPr>
              <a:t>스토리 보드</a:t>
            </a:r>
            <a:endParaRPr lang="ko-KR" altLang="en-US" sz="28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12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D7DBCDF-87B4-481A-9927-B236CB9C5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1B7615-B3AA-438B-BD7E-CC9E89B1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0D7D447-94AE-48CD-9423-4260BE89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구체적 </a:t>
            </a:r>
            <a:br>
              <a:rPr lang="en-US" altLang="ko-KR" sz="2000" dirty="0"/>
            </a:br>
            <a:r>
              <a:rPr lang="ko-KR" altLang="en-US" sz="2000" dirty="0"/>
              <a:t>구현방안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599B6-70D0-459F-BC56-0CC52398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5" y="1806673"/>
            <a:ext cx="3692454" cy="3457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C2EE02-F198-4FEE-AEE6-87122D7D56F2}"/>
              </a:ext>
            </a:extLst>
          </p:cNvPr>
          <p:cNvSpPr txBox="1"/>
          <p:nvPr/>
        </p:nvSpPr>
        <p:spPr>
          <a:xfrm>
            <a:off x="4427623" y="1053822"/>
            <a:ext cx="311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COLOR PALLET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DDAE1-8AD7-486C-9620-8DA8D71CB353}"/>
              </a:ext>
            </a:extLst>
          </p:cNvPr>
          <p:cNvSpPr txBox="1"/>
          <p:nvPr/>
        </p:nvSpPr>
        <p:spPr>
          <a:xfrm>
            <a:off x="4998296" y="1691357"/>
            <a:ext cx="1969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MAIN COLOR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CC30D9-4222-4F7A-AFF2-46F85DCFB392}"/>
              </a:ext>
            </a:extLst>
          </p:cNvPr>
          <p:cNvGrpSpPr/>
          <p:nvPr/>
        </p:nvGrpSpPr>
        <p:grpSpPr>
          <a:xfrm>
            <a:off x="5042714" y="2244506"/>
            <a:ext cx="731927" cy="693950"/>
            <a:chOff x="6006548" y="2575635"/>
            <a:chExt cx="934278" cy="1084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071B96F-44A1-4B44-8042-2CDB374DBB4D}"/>
                </a:ext>
              </a:extLst>
            </p:cNvPr>
            <p:cNvGrpSpPr/>
            <p:nvPr/>
          </p:nvGrpSpPr>
          <p:grpSpPr>
            <a:xfrm>
              <a:off x="6006548" y="2575635"/>
              <a:ext cx="934278" cy="606287"/>
              <a:chOff x="5844209" y="2138796"/>
              <a:chExt cx="934278" cy="60628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089BF64-90F9-4BD9-A4B9-143117D159EB}"/>
                  </a:ext>
                </a:extLst>
              </p:cNvPr>
              <p:cNvSpPr/>
              <p:nvPr/>
            </p:nvSpPr>
            <p:spPr>
              <a:xfrm>
                <a:off x="5844209" y="2138796"/>
                <a:ext cx="934278" cy="6062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BCA3430-E527-452D-A9B5-EF6C99A75B77}"/>
                  </a:ext>
                </a:extLst>
              </p:cNvPr>
              <p:cNvSpPr/>
              <p:nvPr/>
            </p:nvSpPr>
            <p:spPr>
              <a:xfrm>
                <a:off x="5933661" y="2189092"/>
                <a:ext cx="755374" cy="521805"/>
              </a:xfrm>
              <a:prstGeom prst="rect">
                <a:avLst/>
              </a:prstGeom>
              <a:solidFill>
                <a:srgbClr val="76002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D86938-29BE-405A-AB45-57B49858E6B4}"/>
                </a:ext>
              </a:extLst>
            </p:cNvPr>
            <p:cNvSpPr/>
            <p:nvPr/>
          </p:nvSpPr>
          <p:spPr>
            <a:xfrm>
              <a:off x="6006548" y="3181922"/>
              <a:ext cx="934278" cy="478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Dark Red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#760023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CD95D9-65F9-40AB-A4CC-27B6787FA4BF}"/>
              </a:ext>
            </a:extLst>
          </p:cNvPr>
          <p:cNvGrpSpPr/>
          <p:nvPr/>
        </p:nvGrpSpPr>
        <p:grpSpPr>
          <a:xfrm>
            <a:off x="6048254" y="2263662"/>
            <a:ext cx="731927" cy="693950"/>
            <a:chOff x="6006548" y="2583689"/>
            <a:chExt cx="934278" cy="1084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A239136-A7B0-4DE4-89D5-F4A161E799D1}"/>
                </a:ext>
              </a:extLst>
            </p:cNvPr>
            <p:cNvGrpSpPr/>
            <p:nvPr/>
          </p:nvGrpSpPr>
          <p:grpSpPr>
            <a:xfrm>
              <a:off x="6006548" y="2583689"/>
              <a:ext cx="934278" cy="606287"/>
              <a:chOff x="5844209" y="2146850"/>
              <a:chExt cx="934278" cy="60628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544C881-393E-43D2-9283-EC5FC7992E32}"/>
                  </a:ext>
                </a:extLst>
              </p:cNvPr>
              <p:cNvSpPr/>
              <p:nvPr/>
            </p:nvSpPr>
            <p:spPr>
              <a:xfrm>
                <a:off x="5844209" y="2146850"/>
                <a:ext cx="934278" cy="6062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C37ECD-9C3B-4943-A250-86D9DF086A37}"/>
                  </a:ext>
                </a:extLst>
              </p:cNvPr>
              <p:cNvSpPr/>
              <p:nvPr/>
            </p:nvSpPr>
            <p:spPr>
              <a:xfrm>
                <a:off x="5933661" y="2189092"/>
                <a:ext cx="755374" cy="5218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4228D6-CB2A-4ED7-92CC-79CA1DB579B8}"/>
                </a:ext>
              </a:extLst>
            </p:cNvPr>
            <p:cNvSpPr/>
            <p:nvPr/>
          </p:nvSpPr>
          <p:spPr>
            <a:xfrm>
              <a:off x="6006548" y="3189976"/>
              <a:ext cx="934278" cy="478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White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#FFFFFF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CE85F2-9442-47F5-8183-F1D4253CDAC2}"/>
              </a:ext>
            </a:extLst>
          </p:cNvPr>
          <p:cNvSpPr txBox="1"/>
          <p:nvPr/>
        </p:nvSpPr>
        <p:spPr>
          <a:xfrm>
            <a:off x="5111198" y="3235722"/>
            <a:ext cx="1969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SUB COLOR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E9EF2E-07D9-4905-A44B-81725BC469FF}"/>
              </a:ext>
            </a:extLst>
          </p:cNvPr>
          <p:cNvGrpSpPr/>
          <p:nvPr/>
        </p:nvGrpSpPr>
        <p:grpSpPr>
          <a:xfrm>
            <a:off x="5027612" y="3780629"/>
            <a:ext cx="731927" cy="693950"/>
            <a:chOff x="6006548" y="2583689"/>
            <a:chExt cx="934278" cy="1084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0A15E22-7E09-4B25-A1A9-4F65DA3D9E92}"/>
                </a:ext>
              </a:extLst>
            </p:cNvPr>
            <p:cNvGrpSpPr/>
            <p:nvPr/>
          </p:nvGrpSpPr>
          <p:grpSpPr>
            <a:xfrm>
              <a:off x="6006548" y="2583689"/>
              <a:ext cx="934278" cy="606287"/>
              <a:chOff x="5844209" y="2146850"/>
              <a:chExt cx="934278" cy="60628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565CEA5-5BB6-4D56-B650-E2B04E43C0C8}"/>
                  </a:ext>
                </a:extLst>
              </p:cNvPr>
              <p:cNvSpPr/>
              <p:nvPr/>
            </p:nvSpPr>
            <p:spPr>
              <a:xfrm>
                <a:off x="5844209" y="2146850"/>
                <a:ext cx="934278" cy="6062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3EC035E-5BF6-4484-82A9-2B33BC5A94CE}"/>
                  </a:ext>
                </a:extLst>
              </p:cNvPr>
              <p:cNvSpPr/>
              <p:nvPr/>
            </p:nvSpPr>
            <p:spPr>
              <a:xfrm>
                <a:off x="5933661" y="2189092"/>
                <a:ext cx="755374" cy="521805"/>
              </a:xfrm>
              <a:prstGeom prst="rect">
                <a:avLst/>
              </a:prstGeom>
              <a:solidFill>
                <a:srgbClr val="B9B9B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65017ED-47C6-43E0-9826-AE6D2F2932FE}"/>
                </a:ext>
              </a:extLst>
            </p:cNvPr>
            <p:cNvSpPr/>
            <p:nvPr/>
          </p:nvSpPr>
          <p:spPr>
            <a:xfrm>
              <a:off x="6006548" y="3189976"/>
              <a:ext cx="934278" cy="478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Gray</a:t>
              </a:r>
            </a:p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#B9B9B9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AF0B417-A8F2-4FFC-AB3B-7096827B4F1D}"/>
              </a:ext>
            </a:extLst>
          </p:cNvPr>
          <p:cNvGrpSpPr/>
          <p:nvPr/>
        </p:nvGrpSpPr>
        <p:grpSpPr>
          <a:xfrm>
            <a:off x="5565051" y="5209530"/>
            <a:ext cx="810087" cy="693950"/>
            <a:chOff x="6006548" y="2583689"/>
            <a:chExt cx="934278" cy="1084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8702533-DF1C-402C-8A6A-EFEB9AC1D88D}"/>
                </a:ext>
              </a:extLst>
            </p:cNvPr>
            <p:cNvGrpSpPr/>
            <p:nvPr/>
          </p:nvGrpSpPr>
          <p:grpSpPr>
            <a:xfrm>
              <a:off x="6006548" y="2583689"/>
              <a:ext cx="934278" cy="606287"/>
              <a:chOff x="5844209" y="2146850"/>
              <a:chExt cx="934278" cy="60628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497975F-C127-44EA-B8DA-CDA66C012FCE}"/>
                  </a:ext>
                </a:extLst>
              </p:cNvPr>
              <p:cNvSpPr/>
              <p:nvPr/>
            </p:nvSpPr>
            <p:spPr>
              <a:xfrm>
                <a:off x="5844209" y="2146850"/>
                <a:ext cx="934278" cy="6062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CBC09A6-245A-4AAF-98AB-3C4CD6845667}"/>
                  </a:ext>
                </a:extLst>
              </p:cNvPr>
              <p:cNvSpPr/>
              <p:nvPr/>
            </p:nvSpPr>
            <p:spPr>
              <a:xfrm>
                <a:off x="5933661" y="2189092"/>
                <a:ext cx="755374" cy="521804"/>
              </a:xfrm>
              <a:prstGeom prst="rect">
                <a:avLst/>
              </a:prstGeom>
              <a:solidFill>
                <a:srgbClr val="E4D9C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AD0619-A439-4DA3-AF30-0041E2031EDF}"/>
                </a:ext>
              </a:extLst>
            </p:cNvPr>
            <p:cNvSpPr/>
            <p:nvPr/>
          </p:nvSpPr>
          <p:spPr>
            <a:xfrm>
              <a:off x="6006548" y="3189976"/>
              <a:ext cx="934278" cy="478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Light brown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#e4d9ca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F77555F-0E9C-4DAA-A511-2F914F5376B5}"/>
              </a:ext>
            </a:extLst>
          </p:cNvPr>
          <p:cNvSpPr txBox="1"/>
          <p:nvPr/>
        </p:nvSpPr>
        <p:spPr>
          <a:xfrm>
            <a:off x="5030944" y="4710782"/>
            <a:ext cx="1969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POINT COLOR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AF280B2-5262-465E-AB9B-F8FED8009020}"/>
              </a:ext>
            </a:extLst>
          </p:cNvPr>
          <p:cNvGrpSpPr/>
          <p:nvPr/>
        </p:nvGrpSpPr>
        <p:grpSpPr>
          <a:xfrm>
            <a:off x="6027419" y="3780629"/>
            <a:ext cx="810087" cy="688677"/>
            <a:chOff x="6006548" y="2583689"/>
            <a:chExt cx="934278" cy="1084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51858CE-4A79-453D-87DE-6269A6676AD0}"/>
                </a:ext>
              </a:extLst>
            </p:cNvPr>
            <p:cNvGrpSpPr/>
            <p:nvPr/>
          </p:nvGrpSpPr>
          <p:grpSpPr>
            <a:xfrm>
              <a:off x="6006548" y="2583689"/>
              <a:ext cx="934278" cy="606287"/>
              <a:chOff x="5844209" y="2146850"/>
              <a:chExt cx="934278" cy="60628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7A08949-B154-4826-87C7-1FF3E4279060}"/>
                  </a:ext>
                </a:extLst>
              </p:cNvPr>
              <p:cNvSpPr/>
              <p:nvPr/>
            </p:nvSpPr>
            <p:spPr>
              <a:xfrm>
                <a:off x="5844209" y="2146850"/>
                <a:ext cx="934278" cy="6062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35B83374-C6E4-4F90-AB40-589FA188DE58}"/>
                  </a:ext>
                </a:extLst>
              </p:cNvPr>
              <p:cNvSpPr/>
              <p:nvPr/>
            </p:nvSpPr>
            <p:spPr>
              <a:xfrm>
                <a:off x="5933661" y="2189092"/>
                <a:ext cx="755374" cy="521805"/>
              </a:xfrm>
              <a:prstGeom prst="rect">
                <a:avLst/>
              </a:prstGeom>
              <a:solidFill>
                <a:srgbClr val="19191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408750-87C7-4218-8AB3-F272139289F2}"/>
                </a:ext>
              </a:extLst>
            </p:cNvPr>
            <p:cNvSpPr/>
            <p:nvPr/>
          </p:nvSpPr>
          <p:spPr>
            <a:xfrm>
              <a:off x="6006548" y="3189976"/>
              <a:ext cx="934278" cy="478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Dark grey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#191919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6C36368-A2FF-4D16-A60B-ACFEB01B1EB2}"/>
              </a:ext>
            </a:extLst>
          </p:cNvPr>
          <p:cNvSpPr txBox="1"/>
          <p:nvPr/>
        </p:nvSpPr>
        <p:spPr>
          <a:xfrm>
            <a:off x="8153400" y="1053821"/>
            <a:ext cx="311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TYPOGRAPHY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26673C-9117-4AFF-BA9A-E28CFBA3E8F4}"/>
              </a:ext>
            </a:extLst>
          </p:cNvPr>
          <p:cNvSpPr txBox="1"/>
          <p:nvPr/>
        </p:nvSpPr>
        <p:spPr>
          <a:xfrm>
            <a:off x="8744432" y="2530250"/>
            <a:ext cx="2286699" cy="408623"/>
          </a:xfrm>
          <a:prstGeom prst="round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Noto Sans KR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55C298-FFF4-461F-A89F-F728D8806A87}"/>
              </a:ext>
            </a:extLst>
          </p:cNvPr>
          <p:cNvSpPr txBox="1"/>
          <p:nvPr/>
        </p:nvSpPr>
        <p:spPr>
          <a:xfrm>
            <a:off x="8744432" y="3974634"/>
            <a:ext cx="2286699" cy="953453"/>
          </a:xfrm>
          <a:prstGeom prst="round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12px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r>
              <a:rPr lang="en-US" altLang="ko-KR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36px</a:t>
            </a:r>
            <a:endParaRPr lang="ko-KR" altLang="en-US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48F4F7-178F-4859-8DCE-37B56B868D2A}"/>
              </a:ext>
            </a:extLst>
          </p:cNvPr>
          <p:cNvSpPr txBox="1"/>
          <p:nvPr/>
        </p:nvSpPr>
        <p:spPr>
          <a:xfrm>
            <a:off x="9259824" y="1963422"/>
            <a:ext cx="898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FONT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44530C-35A3-42B3-9DF1-442096C582B9}"/>
              </a:ext>
            </a:extLst>
          </p:cNvPr>
          <p:cNvSpPr txBox="1"/>
          <p:nvPr/>
        </p:nvSpPr>
        <p:spPr>
          <a:xfrm>
            <a:off x="9126990" y="3435777"/>
            <a:ext cx="1521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FONT SIZE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2C34143-1178-4B0F-8046-94D758F5FB83}"/>
              </a:ext>
            </a:extLst>
          </p:cNvPr>
          <p:cNvSpPr/>
          <p:nvPr/>
        </p:nvSpPr>
        <p:spPr>
          <a:xfrm>
            <a:off x="1863208" y="3307949"/>
            <a:ext cx="1161357" cy="1161357"/>
          </a:xfrm>
          <a:prstGeom prst="ellipse">
            <a:avLst/>
          </a:prstGeom>
          <a:noFill/>
          <a:ln w="38100">
            <a:solidFill>
              <a:srgbClr val="7600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98993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10446D5-20BF-495D-BD1A-7519E9C5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6F2EA0-06F8-4453-B47B-171B848C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1B7A471-AC56-4955-8DFB-D77B2786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구체적 </a:t>
            </a:r>
            <a:br>
              <a:rPr lang="en-US" altLang="ko-KR" sz="2000" dirty="0"/>
            </a:br>
            <a:r>
              <a:rPr lang="ko-KR" altLang="en-US" sz="2000" dirty="0"/>
              <a:t>구현방안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9DC2428-0BA4-430B-8E45-79FA0230FDE2}"/>
              </a:ext>
            </a:extLst>
          </p:cNvPr>
          <p:cNvSpPr/>
          <p:nvPr/>
        </p:nvSpPr>
        <p:spPr>
          <a:xfrm>
            <a:off x="1945430" y="1424470"/>
            <a:ext cx="681135" cy="643812"/>
          </a:xfrm>
          <a:prstGeom prst="ellipse">
            <a:avLst/>
          </a:prstGeom>
          <a:solidFill>
            <a:schemeClr val="bg1"/>
          </a:solidFill>
          <a:ln w="57150">
            <a:solidFill>
              <a:srgbClr val="E4D9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b="1" dirty="0">
              <a:ln>
                <a:solidFill>
                  <a:srgbClr val="760023"/>
                </a:solidFill>
              </a:ln>
              <a:solidFill>
                <a:srgbClr val="7600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072266-B494-4E04-A9C7-9472B8BE8DB9}"/>
              </a:ext>
            </a:extLst>
          </p:cNvPr>
          <p:cNvSpPr/>
          <p:nvPr/>
        </p:nvSpPr>
        <p:spPr>
          <a:xfrm>
            <a:off x="1950097" y="2317101"/>
            <a:ext cx="681135" cy="643812"/>
          </a:xfrm>
          <a:prstGeom prst="ellipse">
            <a:avLst/>
          </a:prstGeom>
          <a:solidFill>
            <a:schemeClr val="bg1"/>
          </a:solidFill>
          <a:ln w="57150">
            <a:solidFill>
              <a:srgbClr val="E4D9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b="1" dirty="0">
              <a:ln>
                <a:solidFill>
                  <a:srgbClr val="760023"/>
                </a:solidFill>
              </a:ln>
              <a:solidFill>
                <a:srgbClr val="7600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7C5D3D5-9B78-4792-B973-1FB39F79C7EA}"/>
              </a:ext>
            </a:extLst>
          </p:cNvPr>
          <p:cNvSpPr/>
          <p:nvPr/>
        </p:nvSpPr>
        <p:spPr>
          <a:xfrm>
            <a:off x="1950097" y="3209732"/>
            <a:ext cx="681135" cy="643812"/>
          </a:xfrm>
          <a:prstGeom prst="ellipse">
            <a:avLst/>
          </a:prstGeom>
          <a:solidFill>
            <a:schemeClr val="bg1"/>
          </a:solidFill>
          <a:ln w="57150">
            <a:solidFill>
              <a:srgbClr val="E4D9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b="1" dirty="0">
              <a:ln>
                <a:solidFill>
                  <a:srgbClr val="760023"/>
                </a:solidFill>
              </a:ln>
              <a:solidFill>
                <a:srgbClr val="7600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DE38772-A922-41D9-B6CE-B63348F0AF73}"/>
              </a:ext>
            </a:extLst>
          </p:cNvPr>
          <p:cNvSpPr/>
          <p:nvPr/>
        </p:nvSpPr>
        <p:spPr>
          <a:xfrm>
            <a:off x="1950097" y="4102363"/>
            <a:ext cx="681135" cy="643812"/>
          </a:xfrm>
          <a:prstGeom prst="ellipse">
            <a:avLst/>
          </a:prstGeom>
          <a:solidFill>
            <a:schemeClr val="bg1"/>
          </a:solidFill>
          <a:ln w="57150">
            <a:solidFill>
              <a:srgbClr val="E4D9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b="1" dirty="0">
              <a:ln>
                <a:solidFill>
                  <a:srgbClr val="760023"/>
                </a:solidFill>
              </a:ln>
              <a:solidFill>
                <a:srgbClr val="7600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DB65AE6-089C-488F-9CB0-0E9106CF10C3}"/>
              </a:ext>
            </a:extLst>
          </p:cNvPr>
          <p:cNvSpPr/>
          <p:nvPr/>
        </p:nvSpPr>
        <p:spPr>
          <a:xfrm>
            <a:off x="1950097" y="4994994"/>
            <a:ext cx="681135" cy="643812"/>
          </a:xfrm>
          <a:prstGeom prst="ellipse">
            <a:avLst/>
          </a:prstGeom>
          <a:solidFill>
            <a:schemeClr val="bg1"/>
          </a:solidFill>
          <a:ln w="57150">
            <a:solidFill>
              <a:srgbClr val="E4D9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ko-KR" altLang="en-US" b="1" dirty="0">
              <a:ln>
                <a:solidFill>
                  <a:srgbClr val="760023"/>
                </a:solidFill>
              </a:ln>
              <a:solidFill>
                <a:srgbClr val="7600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E2ACF9-5833-496F-A1CA-D71548BA8EA1}"/>
              </a:ext>
            </a:extLst>
          </p:cNvPr>
          <p:cNvSpPr/>
          <p:nvPr/>
        </p:nvSpPr>
        <p:spPr>
          <a:xfrm>
            <a:off x="2827176" y="1424470"/>
            <a:ext cx="8098971" cy="64381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E4D9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Main </a:t>
            </a:r>
            <a:r>
              <a:rPr lang="en-US" altLang="ko-KR" sz="1600" b="1" dirty="0" err="1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Gnb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에 마우스 </a:t>
            </a:r>
            <a:r>
              <a:rPr lang="ko-KR" altLang="en-US" sz="1600" b="1" dirty="0" err="1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오버시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동적으로 로컬메뉴가 구현되도록 하겠습니다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600" b="1" dirty="0">
              <a:ln>
                <a:solidFill>
                  <a:srgbClr val="760023"/>
                </a:solidFill>
              </a:ln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C856AE9-F583-4389-9B3E-8F4426846941}"/>
              </a:ext>
            </a:extLst>
          </p:cNvPr>
          <p:cNvSpPr/>
          <p:nvPr/>
        </p:nvSpPr>
        <p:spPr>
          <a:xfrm>
            <a:off x="2827176" y="2317101"/>
            <a:ext cx="8098971" cy="64381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E4D9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교수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강사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협력업체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인재채용에 관한 내용을 추가하고 메뉴에 삽입하겠습니다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600" b="1" dirty="0">
              <a:ln>
                <a:solidFill>
                  <a:srgbClr val="760023"/>
                </a:solidFill>
              </a:ln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004958-44C2-431C-8BF6-985C21843B7A}"/>
              </a:ext>
            </a:extLst>
          </p:cNvPr>
          <p:cNvSpPr/>
          <p:nvPr/>
        </p:nvSpPr>
        <p:spPr>
          <a:xfrm>
            <a:off x="2827175" y="3209732"/>
            <a:ext cx="8098971" cy="64381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E4D9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Main 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부분의 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Background color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 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Grey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와 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Light brown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으로 조화시키겠습니다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E4EDED-0A4F-48CE-853C-66253765EFC7}"/>
              </a:ext>
            </a:extLst>
          </p:cNvPr>
          <p:cNvSpPr/>
          <p:nvPr/>
        </p:nvSpPr>
        <p:spPr>
          <a:xfrm>
            <a:off x="2827175" y="4102363"/>
            <a:ext cx="8098971" cy="64381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E4D9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Big</a:t>
            </a:r>
            <a:r>
              <a:rPr lang="ko-KR" altLang="en-US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</a:t>
            </a:r>
            <a:r>
              <a:rPr lang="ko-KR" altLang="en-US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 </a:t>
            </a:r>
            <a:r>
              <a:rPr lang="en-US" altLang="ko-KR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Height</a:t>
            </a:r>
            <a:r>
              <a:rPr lang="ko-KR" altLang="en-US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 </a:t>
            </a:r>
            <a:r>
              <a:rPr lang="en-US" altLang="ko-KR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550~600 px</a:t>
            </a:r>
            <a:r>
              <a:rPr lang="ko-KR" altLang="en-US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줄여 한눈에 볼 수 있게 하겠습니다</a:t>
            </a:r>
            <a:r>
              <a:rPr lang="en-US" altLang="ko-KR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b="1" dirty="0">
              <a:ln>
                <a:solidFill>
                  <a:srgbClr val="760023"/>
                </a:solidFill>
              </a:ln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5CC2758-7630-4B25-9106-AA52724D5428}"/>
              </a:ext>
            </a:extLst>
          </p:cNvPr>
          <p:cNvSpPr/>
          <p:nvPr/>
        </p:nvSpPr>
        <p:spPr>
          <a:xfrm>
            <a:off x="2827175" y="4994994"/>
            <a:ext cx="8098971" cy="64381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E4D9C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본교 홈페이지 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main 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왼쪽 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aside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와 오른쪽 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aside 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부분의 여백을 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50px </a:t>
            </a:r>
            <a:r>
              <a:rPr lang="ko-KR" altLang="en-US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줄이겠습니다</a:t>
            </a:r>
            <a:r>
              <a:rPr lang="en-US" altLang="ko-KR" sz="1600" b="1" dirty="0">
                <a:ln>
                  <a:solidFill>
                    <a:srgbClr val="760023"/>
                  </a:solidFill>
                </a:ln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1600" b="1" dirty="0">
              <a:ln>
                <a:solidFill>
                  <a:srgbClr val="760023"/>
                </a:solidFill>
              </a:ln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8780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7081B82-0466-B016-FED0-9BC21483083F}"/>
              </a:ext>
            </a:extLst>
          </p:cNvPr>
          <p:cNvCxnSpPr/>
          <p:nvPr/>
        </p:nvCxnSpPr>
        <p:spPr>
          <a:xfrm>
            <a:off x="5233269" y="1635743"/>
            <a:ext cx="42964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17B4BBC-39AE-2580-7FA1-B3623EB7A456}"/>
              </a:ext>
            </a:extLst>
          </p:cNvPr>
          <p:cNvCxnSpPr>
            <a:cxnSpLocks/>
            <a:endCxn id="120" idx="0"/>
          </p:cNvCxnSpPr>
          <p:nvPr/>
        </p:nvCxnSpPr>
        <p:spPr>
          <a:xfrm>
            <a:off x="10682311" y="2276081"/>
            <a:ext cx="0" cy="1942589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F31B7BB-886A-4E93-2C06-BA3F9C188279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9186039" y="2257553"/>
            <a:ext cx="0" cy="1961117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1699ECA-44D4-86CD-F6C6-7AA1C614BE6D}"/>
              </a:ext>
            </a:extLst>
          </p:cNvPr>
          <p:cNvCxnSpPr>
            <a:cxnSpLocks/>
            <a:endCxn id="108" idx="0"/>
          </p:cNvCxnSpPr>
          <p:nvPr/>
        </p:nvCxnSpPr>
        <p:spPr>
          <a:xfrm>
            <a:off x="7686747" y="2276081"/>
            <a:ext cx="9691" cy="2849249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C315F00-509F-CA04-2069-DD61E14A6DDC}"/>
              </a:ext>
            </a:extLst>
          </p:cNvPr>
          <p:cNvCxnSpPr>
            <a:cxnSpLocks/>
            <a:endCxn id="126" idx="0"/>
          </p:cNvCxnSpPr>
          <p:nvPr/>
        </p:nvCxnSpPr>
        <p:spPr>
          <a:xfrm>
            <a:off x="6184312" y="2276081"/>
            <a:ext cx="30914" cy="3364762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17C482-72BD-66BB-4F55-C0BAE8B6F6F8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715013" y="2276081"/>
            <a:ext cx="0" cy="588781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83EA526-E415-BD99-0534-90486CA4FA8D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3223189" y="2248014"/>
            <a:ext cx="10612" cy="1517326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E808A97-C5CA-2E53-13A9-EFC399E5DA53}"/>
              </a:ext>
            </a:extLst>
          </p:cNvPr>
          <p:cNvCxnSpPr>
            <a:stCxn id="74" idx="2"/>
            <a:endCxn id="88" idx="0"/>
          </p:cNvCxnSpPr>
          <p:nvPr/>
        </p:nvCxnSpPr>
        <p:spPr>
          <a:xfrm>
            <a:off x="1731365" y="2254197"/>
            <a:ext cx="0" cy="3330646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96C4EEA-8B42-3679-2760-7FA0B271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1A1914-5D5F-68C7-90AF-34E3A5AD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1B998A5-2155-EB16-944E-3BF2C9BC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400" dirty="0" err="1"/>
              <a:t>사이트맵</a:t>
            </a:r>
            <a:endParaRPr lang="ko-KR" altLang="en-US" sz="2400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E9B0BC-5228-B48C-A9C4-0C1FC028831B}"/>
              </a:ext>
            </a:extLst>
          </p:cNvPr>
          <p:cNvSpPr/>
          <p:nvPr/>
        </p:nvSpPr>
        <p:spPr>
          <a:xfrm>
            <a:off x="5675746" y="1477608"/>
            <a:ext cx="1062182" cy="292299"/>
          </a:xfrm>
          <a:prstGeom prst="roundRect">
            <a:avLst/>
          </a:prstGeom>
          <a:solidFill>
            <a:srgbClr val="E4D9CA"/>
          </a:solidFill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메인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EFC1DBC-7851-29C5-48A3-7616D7393C2B}"/>
              </a:ext>
            </a:extLst>
          </p:cNvPr>
          <p:cNvSpPr/>
          <p:nvPr/>
        </p:nvSpPr>
        <p:spPr>
          <a:xfrm>
            <a:off x="7165347" y="1124026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_ac" panose="020B0600000101010101" pitchFamily="50" charset="-127"/>
              </a:rPr>
              <a:t>ENGLISH</a:t>
            </a:r>
            <a:endParaRPr lang="ko-KR" altLang="en-US" sz="1200" b="1" dirty="0">
              <a:solidFill>
                <a:srgbClr val="7600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_ac" panose="020B0600000101010101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C7C3B17-C0FF-82FA-3F0A-492536C7417C}"/>
              </a:ext>
            </a:extLst>
          </p:cNvPr>
          <p:cNvSpPr/>
          <p:nvPr/>
        </p:nvSpPr>
        <p:spPr>
          <a:xfrm>
            <a:off x="7165347" y="1475747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스퀘어_ac" panose="020B0600000101010101" pitchFamily="50" charset="-127"/>
              </a:rPr>
              <a:t>CHINESE</a:t>
            </a:r>
            <a:endParaRPr lang="ko-KR" altLang="en-US" sz="1200" b="1" dirty="0"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나눔스퀘어_ac" panose="020B0600000101010101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A5706D0-3F30-0972-C2AC-6F72576739D6}"/>
              </a:ext>
            </a:extLst>
          </p:cNvPr>
          <p:cNvSpPr/>
          <p:nvPr/>
        </p:nvSpPr>
        <p:spPr>
          <a:xfrm>
            <a:off x="1200274" y="1961898"/>
            <a:ext cx="1062182" cy="292299"/>
          </a:xfrm>
          <a:prstGeom prst="roundRect">
            <a:avLst/>
          </a:prstGeom>
          <a:noFill/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고대소개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96325E9-F544-7EC4-D729-F41BECB0C2FA}"/>
              </a:ext>
            </a:extLst>
          </p:cNvPr>
          <p:cNvSpPr/>
          <p:nvPr/>
        </p:nvSpPr>
        <p:spPr>
          <a:xfrm>
            <a:off x="2692098" y="1961898"/>
            <a:ext cx="1062182" cy="292299"/>
          </a:xfrm>
          <a:prstGeom prst="roundRect">
            <a:avLst/>
          </a:prstGeom>
          <a:noFill/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입학안내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46B8ADC-A616-A201-7F71-647E58F7B3D1}"/>
              </a:ext>
            </a:extLst>
          </p:cNvPr>
          <p:cNvSpPr/>
          <p:nvPr/>
        </p:nvSpPr>
        <p:spPr>
          <a:xfrm>
            <a:off x="4183922" y="1965254"/>
            <a:ext cx="1062182" cy="292299"/>
          </a:xfrm>
          <a:prstGeom prst="roundRect">
            <a:avLst/>
          </a:prstGeom>
          <a:noFill/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대학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대학원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7E925DA-19C8-6BA8-7A03-49F09CDDF27C}"/>
              </a:ext>
            </a:extLst>
          </p:cNvPr>
          <p:cNvSpPr/>
          <p:nvPr/>
        </p:nvSpPr>
        <p:spPr>
          <a:xfrm>
            <a:off x="5675746" y="1983782"/>
            <a:ext cx="1062182" cy="292299"/>
          </a:xfrm>
          <a:prstGeom prst="roundRect">
            <a:avLst/>
          </a:prstGeom>
          <a:noFill/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교육정보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3E32E19-EDA9-3308-B5E6-14495C681A3F}"/>
              </a:ext>
            </a:extLst>
          </p:cNvPr>
          <p:cNvSpPr/>
          <p:nvPr/>
        </p:nvSpPr>
        <p:spPr>
          <a:xfrm>
            <a:off x="7167570" y="1983782"/>
            <a:ext cx="1062182" cy="292299"/>
          </a:xfrm>
          <a:prstGeom prst="roundRect">
            <a:avLst/>
          </a:prstGeom>
          <a:noFill/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대학생활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2301255-8AFC-DA1A-1C19-3B48091ADA27}"/>
              </a:ext>
            </a:extLst>
          </p:cNvPr>
          <p:cNvSpPr/>
          <p:nvPr/>
        </p:nvSpPr>
        <p:spPr>
          <a:xfrm>
            <a:off x="8659394" y="1983782"/>
            <a:ext cx="1062182" cy="292299"/>
          </a:xfrm>
          <a:prstGeom prst="roundRect">
            <a:avLst/>
          </a:prstGeom>
          <a:noFill/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연구산학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EA7E972-6CC8-918E-CE5E-25AAA388D0EF}"/>
              </a:ext>
            </a:extLst>
          </p:cNvPr>
          <p:cNvSpPr/>
          <p:nvPr/>
        </p:nvSpPr>
        <p:spPr>
          <a:xfrm>
            <a:off x="10151220" y="1983782"/>
            <a:ext cx="1062182" cy="292299"/>
          </a:xfrm>
          <a:prstGeom prst="roundRect">
            <a:avLst/>
          </a:prstGeom>
          <a:noFill/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고대소식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24D9E7A7-A927-5322-6670-B3F3ADB76639}"/>
              </a:ext>
            </a:extLst>
          </p:cNvPr>
          <p:cNvSpPr/>
          <p:nvPr/>
        </p:nvSpPr>
        <p:spPr>
          <a:xfrm>
            <a:off x="1200274" y="241153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대학현황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F2CAB870-1463-9158-78B1-7B46ED764038}"/>
              </a:ext>
            </a:extLst>
          </p:cNvPr>
          <p:cNvSpPr/>
          <p:nvPr/>
        </p:nvSpPr>
        <p:spPr>
          <a:xfrm>
            <a:off x="1200274" y="286486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총장실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1D74C51F-D7D1-D6E4-5F27-0735A6F8B686}"/>
              </a:ext>
            </a:extLst>
          </p:cNvPr>
          <p:cNvSpPr/>
          <p:nvPr/>
        </p:nvSpPr>
        <p:spPr>
          <a:xfrm>
            <a:off x="1200274" y="331819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고대비전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C4E1F9B-66BB-7E85-248B-9A3E8F9382A3}"/>
              </a:ext>
            </a:extLst>
          </p:cNvPr>
          <p:cNvSpPr/>
          <p:nvPr/>
        </p:nvSpPr>
        <p:spPr>
          <a:xfrm>
            <a:off x="1200274" y="377152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상징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F8C0561-CDCA-773F-AF89-BBB84D347DF5}"/>
              </a:ext>
            </a:extLst>
          </p:cNvPr>
          <p:cNvSpPr/>
          <p:nvPr/>
        </p:nvSpPr>
        <p:spPr>
          <a:xfrm>
            <a:off x="1200274" y="422485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홍보물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7091917A-B742-0318-63CA-BE423E53FCCD}"/>
              </a:ext>
            </a:extLst>
          </p:cNvPr>
          <p:cNvSpPr/>
          <p:nvPr/>
        </p:nvSpPr>
        <p:spPr>
          <a:xfrm>
            <a:off x="1200274" y="467818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고대역사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7454B25-05D6-C74A-42CF-306B8C021E54}"/>
              </a:ext>
            </a:extLst>
          </p:cNvPr>
          <p:cNvSpPr/>
          <p:nvPr/>
        </p:nvSpPr>
        <p:spPr>
          <a:xfrm>
            <a:off x="1200274" y="513151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캠퍼스안내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4027383F-D7E2-0CF7-77FF-E5A88571ABCF}"/>
              </a:ext>
            </a:extLst>
          </p:cNvPr>
          <p:cNvSpPr/>
          <p:nvPr/>
        </p:nvSpPr>
        <p:spPr>
          <a:xfrm>
            <a:off x="1200274" y="5584843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캠퍼스안내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CCC08C6C-5097-AA9E-277F-A892A5D74B00}"/>
              </a:ext>
            </a:extLst>
          </p:cNvPr>
          <p:cNvSpPr/>
          <p:nvPr/>
        </p:nvSpPr>
        <p:spPr>
          <a:xfrm>
            <a:off x="2692098" y="241153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대학입학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468F381-8118-256F-25FB-195B623CD1D4}"/>
              </a:ext>
            </a:extLst>
          </p:cNvPr>
          <p:cNvSpPr/>
          <p:nvPr/>
        </p:nvSpPr>
        <p:spPr>
          <a:xfrm>
            <a:off x="2692098" y="286486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대학원입학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96F6308-46C0-735A-5BC9-67578FEF5E68}"/>
              </a:ext>
            </a:extLst>
          </p:cNvPr>
          <p:cNvSpPr/>
          <p:nvPr/>
        </p:nvSpPr>
        <p:spPr>
          <a:xfrm>
            <a:off x="2692098" y="331819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최고위과정</a:t>
            </a:r>
            <a:endParaRPr lang="ko-KR" altLang="en-US" sz="1200" b="1" dirty="0"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3D01B330-895F-B14D-EA04-D56382B501F5}"/>
              </a:ext>
            </a:extLst>
          </p:cNvPr>
          <p:cNvSpPr/>
          <p:nvPr/>
        </p:nvSpPr>
        <p:spPr>
          <a:xfrm>
            <a:off x="4183922" y="241153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대학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F48AF279-BF12-4862-FA55-24A90F1F42C7}"/>
              </a:ext>
            </a:extLst>
          </p:cNvPr>
          <p:cNvSpPr/>
          <p:nvPr/>
        </p:nvSpPr>
        <p:spPr>
          <a:xfrm>
            <a:off x="4183922" y="286486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대학원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3FFACAD-14D0-D416-2580-C4000AB81EA1}"/>
              </a:ext>
            </a:extLst>
          </p:cNvPr>
          <p:cNvSpPr/>
          <p:nvPr/>
        </p:nvSpPr>
        <p:spPr>
          <a:xfrm>
            <a:off x="5675746" y="241153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학사일정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E8FEC9B-E6E6-E791-4E18-504B8FE07A65}"/>
              </a:ext>
            </a:extLst>
          </p:cNvPr>
          <p:cNvSpPr/>
          <p:nvPr/>
        </p:nvSpPr>
        <p:spPr>
          <a:xfrm>
            <a:off x="5675746" y="286486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증명서발급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C08CCD26-00E3-E623-380A-7FD5FCE6628F}"/>
              </a:ext>
            </a:extLst>
          </p:cNvPr>
          <p:cNvSpPr/>
          <p:nvPr/>
        </p:nvSpPr>
        <p:spPr>
          <a:xfrm>
            <a:off x="5675746" y="331819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전공</a:t>
            </a:r>
            <a:r>
              <a:rPr lang="en-US" altLang="ko-KR" sz="9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/</a:t>
            </a:r>
            <a:r>
              <a:rPr lang="ko-KR" altLang="en-US" sz="9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교과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2D51950-A15D-8136-EAB5-DD0FB545D15F}"/>
              </a:ext>
            </a:extLst>
          </p:cNvPr>
          <p:cNvSpPr/>
          <p:nvPr/>
        </p:nvSpPr>
        <p:spPr>
          <a:xfrm>
            <a:off x="5675746" y="377152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등록</a:t>
            </a:r>
            <a:r>
              <a:rPr lang="en-US" altLang="ko-KR" sz="10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/</a:t>
            </a:r>
            <a:r>
              <a:rPr lang="ko-KR" altLang="en-US" sz="10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장학</a:t>
            </a:r>
            <a:r>
              <a:rPr lang="en-US" altLang="ko-KR" sz="10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/</a:t>
            </a:r>
            <a:r>
              <a:rPr lang="ko-KR" altLang="en-US" sz="10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학적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20D66236-7A0F-426D-9CAE-B5FA75E6C66D}"/>
              </a:ext>
            </a:extLst>
          </p:cNvPr>
          <p:cNvSpPr/>
          <p:nvPr/>
        </p:nvSpPr>
        <p:spPr>
          <a:xfrm>
            <a:off x="5675746" y="422485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학생교류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3929EDED-F3FD-313A-AAB9-28AA70B88FE6}"/>
              </a:ext>
            </a:extLst>
          </p:cNvPr>
          <p:cNvSpPr/>
          <p:nvPr/>
        </p:nvSpPr>
        <p:spPr>
          <a:xfrm>
            <a:off x="5675746" y="4678182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교육</a:t>
            </a:r>
            <a:endParaRPr lang="en-US" altLang="ko-KR" sz="1000" b="1" dirty="0"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10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프로그램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F8D8218-0D1C-4D78-BF02-8E70946CEE22}"/>
              </a:ext>
            </a:extLst>
          </p:cNvPr>
          <p:cNvSpPr/>
          <p:nvPr/>
        </p:nvSpPr>
        <p:spPr>
          <a:xfrm>
            <a:off x="7165347" y="240535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학생활동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9AF05E5F-F296-B531-4629-E684CCFD1EA9}"/>
              </a:ext>
            </a:extLst>
          </p:cNvPr>
          <p:cNvSpPr/>
          <p:nvPr/>
        </p:nvSpPr>
        <p:spPr>
          <a:xfrm>
            <a:off x="7165347" y="285868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시설이용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2D23757-39D7-5AEE-6E1C-0FE6CE6E9BB1}"/>
              </a:ext>
            </a:extLst>
          </p:cNvPr>
          <p:cNvSpPr/>
          <p:nvPr/>
        </p:nvSpPr>
        <p:spPr>
          <a:xfrm>
            <a:off x="7165347" y="331201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학생지원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2C936ECF-F276-BF50-F0A0-528F5EB6A573}"/>
              </a:ext>
            </a:extLst>
          </p:cNvPr>
          <p:cNvSpPr/>
          <p:nvPr/>
        </p:nvSpPr>
        <p:spPr>
          <a:xfrm>
            <a:off x="7165346" y="376534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장애학생지원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80359B82-5A75-9683-A320-FD6AEE7EDAE7}"/>
              </a:ext>
            </a:extLst>
          </p:cNvPr>
          <p:cNvSpPr/>
          <p:nvPr/>
        </p:nvSpPr>
        <p:spPr>
          <a:xfrm>
            <a:off x="7165347" y="421867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KU</a:t>
            </a:r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문의함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7A6A420B-ED70-E179-87C8-E90C0ACBA074}"/>
              </a:ext>
            </a:extLst>
          </p:cNvPr>
          <p:cNvSpPr/>
          <p:nvPr/>
        </p:nvSpPr>
        <p:spPr>
          <a:xfrm>
            <a:off x="7165347" y="467200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KU</a:t>
            </a:r>
            <a:r>
              <a:rPr lang="ko-KR" altLang="en-US" sz="1200" b="1" dirty="0" err="1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옴부즈</a:t>
            </a:r>
            <a:endParaRPr lang="ko-KR" altLang="en-US" sz="1200" b="1" dirty="0"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81F4CD3B-1252-A36A-3FE2-A916A28DB059}"/>
              </a:ext>
            </a:extLst>
          </p:cNvPr>
          <p:cNvSpPr/>
          <p:nvPr/>
        </p:nvSpPr>
        <p:spPr>
          <a:xfrm>
            <a:off x="7165347" y="512533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지역연계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156C653E-BF09-772A-B114-84561DED9B8C}"/>
              </a:ext>
            </a:extLst>
          </p:cNvPr>
          <p:cNvSpPr/>
          <p:nvPr/>
        </p:nvSpPr>
        <p:spPr>
          <a:xfrm>
            <a:off x="8654948" y="240535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연구성과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47EB2EBE-004D-C6DB-C4FA-F72D0B789D7F}"/>
              </a:ext>
            </a:extLst>
          </p:cNvPr>
          <p:cNvSpPr/>
          <p:nvPr/>
        </p:nvSpPr>
        <p:spPr>
          <a:xfrm>
            <a:off x="8654948" y="285868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연구포탈</a:t>
            </a:r>
            <a:endParaRPr lang="ko-KR" altLang="en-US" sz="1200" b="1" dirty="0"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B0C63093-5426-3398-7067-81EB788F5D1A}"/>
              </a:ext>
            </a:extLst>
          </p:cNvPr>
          <p:cNvSpPr/>
          <p:nvPr/>
        </p:nvSpPr>
        <p:spPr>
          <a:xfrm>
            <a:off x="8654948" y="331201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연구뉴스레터</a:t>
            </a:r>
            <a:endParaRPr lang="ko-KR" altLang="en-US" sz="1100" b="1" dirty="0"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7AEDF3B-C8FA-DD03-69B4-EC96B211678C}"/>
              </a:ext>
            </a:extLst>
          </p:cNvPr>
          <p:cNvSpPr/>
          <p:nvPr/>
        </p:nvSpPr>
        <p:spPr>
          <a:xfrm>
            <a:off x="8654948" y="376534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연구자 프로파일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C459D758-434C-725B-ED6A-957CCD6CEB07}"/>
              </a:ext>
            </a:extLst>
          </p:cNvPr>
          <p:cNvSpPr/>
          <p:nvPr/>
        </p:nvSpPr>
        <p:spPr>
          <a:xfrm>
            <a:off x="8654948" y="421867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KU</a:t>
            </a:r>
            <a:r>
              <a:rPr lang="ko-KR" altLang="en-US" sz="9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명예의 전당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C18C8795-BBCA-5D5B-E954-31BACB326366}"/>
              </a:ext>
            </a:extLst>
          </p:cNvPr>
          <p:cNvSpPr/>
          <p:nvPr/>
        </p:nvSpPr>
        <p:spPr>
          <a:xfrm>
            <a:off x="10151220" y="240535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언론자료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0F230792-C593-988F-7A89-CF7C19B7EAE2}"/>
              </a:ext>
            </a:extLst>
          </p:cNvPr>
          <p:cNvSpPr/>
          <p:nvPr/>
        </p:nvSpPr>
        <p:spPr>
          <a:xfrm>
            <a:off x="10151220" y="285868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언론에서 본 고대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BAEC6F37-9E79-3B0B-B58F-9EC1EF11F084}"/>
              </a:ext>
            </a:extLst>
          </p:cNvPr>
          <p:cNvSpPr/>
          <p:nvPr/>
        </p:nvSpPr>
        <p:spPr>
          <a:xfrm>
            <a:off x="10151220" y="331201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고대뉴스</a:t>
            </a: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E020D4F8-EEA9-34F6-12CF-24B565B4F7EE}"/>
              </a:ext>
            </a:extLst>
          </p:cNvPr>
          <p:cNvSpPr/>
          <p:nvPr/>
        </p:nvSpPr>
        <p:spPr>
          <a:xfrm>
            <a:off x="10151220" y="376534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고대미디어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6E9C5B42-D195-A856-CE5D-79814AF9B2FF}"/>
              </a:ext>
            </a:extLst>
          </p:cNvPr>
          <p:cNvSpPr/>
          <p:nvPr/>
        </p:nvSpPr>
        <p:spPr>
          <a:xfrm>
            <a:off x="10151220" y="421867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공지사항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906104D2-9AD6-37F9-DB2F-8270E50B4BBE}"/>
              </a:ext>
            </a:extLst>
          </p:cNvPr>
          <p:cNvSpPr/>
          <p:nvPr/>
        </p:nvSpPr>
        <p:spPr>
          <a:xfrm>
            <a:off x="2702710" y="3765340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평생교육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AF7867F8-5DCF-DA21-629E-A222CBEC6938}"/>
              </a:ext>
            </a:extLst>
          </p:cNvPr>
          <p:cNvSpPr/>
          <p:nvPr/>
        </p:nvSpPr>
        <p:spPr>
          <a:xfrm>
            <a:off x="5662911" y="5134669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문의</a:t>
            </a:r>
            <a:r>
              <a:rPr lang="en-US" altLang="ko-KR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/</a:t>
            </a:r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서식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B35A3E8F-1A91-2A76-82AB-647767187044}"/>
              </a:ext>
            </a:extLst>
          </p:cNvPr>
          <p:cNvSpPr/>
          <p:nvPr/>
        </p:nvSpPr>
        <p:spPr>
          <a:xfrm>
            <a:off x="5684135" y="5640843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스퀘어_ac" panose="020B0600000101010101" pitchFamily="50" charset="-127"/>
              </a:rPr>
              <a:t>교육정보</a:t>
            </a:r>
            <a:endParaRPr lang="en-US" altLang="ko-KR" sz="900" b="1" dirty="0"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9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스퀘어_ac" panose="020B0600000101010101" pitchFamily="50" charset="-127"/>
              </a:rPr>
              <a:t>바로가기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D1D6DC-BF92-DF70-0FFE-088514A4A7B6}"/>
              </a:ext>
            </a:extLst>
          </p:cNvPr>
          <p:cNvCxnSpPr>
            <a:stCxn id="74" idx="3"/>
            <a:endCxn id="75" idx="1"/>
          </p:cNvCxnSpPr>
          <p:nvPr/>
        </p:nvCxnSpPr>
        <p:spPr>
          <a:xfrm>
            <a:off x="2262456" y="2108048"/>
            <a:ext cx="42964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BFF466-8BE1-883A-C2BD-D68BC5208856}"/>
              </a:ext>
            </a:extLst>
          </p:cNvPr>
          <p:cNvCxnSpPr/>
          <p:nvPr/>
        </p:nvCxnSpPr>
        <p:spPr>
          <a:xfrm>
            <a:off x="3754280" y="2129931"/>
            <a:ext cx="42964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D6778F-B3E6-90EF-76A4-70FCB5220304}"/>
              </a:ext>
            </a:extLst>
          </p:cNvPr>
          <p:cNvCxnSpPr/>
          <p:nvPr/>
        </p:nvCxnSpPr>
        <p:spPr>
          <a:xfrm>
            <a:off x="5246104" y="2129931"/>
            <a:ext cx="42964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B3B3DBA-F843-22C6-A807-53BA95221A09}"/>
              </a:ext>
            </a:extLst>
          </p:cNvPr>
          <p:cNvCxnSpPr/>
          <p:nvPr/>
        </p:nvCxnSpPr>
        <p:spPr>
          <a:xfrm>
            <a:off x="6746317" y="2132471"/>
            <a:ext cx="42964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1F43192-2EBB-93ED-E9F1-AC2A6DA9B7BF}"/>
              </a:ext>
            </a:extLst>
          </p:cNvPr>
          <p:cNvCxnSpPr/>
          <p:nvPr/>
        </p:nvCxnSpPr>
        <p:spPr>
          <a:xfrm>
            <a:off x="8227528" y="2129931"/>
            <a:ext cx="42964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7B6B72-0148-5AC6-94CA-FC2A5B20B5A1}"/>
              </a:ext>
            </a:extLst>
          </p:cNvPr>
          <p:cNvCxnSpPr/>
          <p:nvPr/>
        </p:nvCxnSpPr>
        <p:spPr>
          <a:xfrm>
            <a:off x="9721578" y="2141707"/>
            <a:ext cx="42964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5CF4E0F-1EE0-A52D-FCC0-8B2ADFA1F5B0}"/>
              </a:ext>
            </a:extLst>
          </p:cNvPr>
          <p:cNvCxnSpPr/>
          <p:nvPr/>
        </p:nvCxnSpPr>
        <p:spPr>
          <a:xfrm>
            <a:off x="6746317" y="1623744"/>
            <a:ext cx="42964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C10894D-299B-A1D2-133C-7F469BA184E9}"/>
              </a:ext>
            </a:extLst>
          </p:cNvPr>
          <p:cNvCxnSpPr>
            <a:cxnSpLocks/>
          </p:cNvCxnSpPr>
          <p:nvPr/>
        </p:nvCxnSpPr>
        <p:spPr>
          <a:xfrm>
            <a:off x="6183465" y="1775103"/>
            <a:ext cx="847" cy="22436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98B33287-3139-9179-4325-BE2A47D5CE28}"/>
              </a:ext>
            </a:extLst>
          </p:cNvPr>
          <p:cNvSpPr/>
          <p:nvPr/>
        </p:nvSpPr>
        <p:spPr>
          <a:xfrm>
            <a:off x="4369517" y="1459503"/>
            <a:ext cx="898716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발전기름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53D46C1C-897B-AD23-125D-A40C7449E838}"/>
              </a:ext>
            </a:extLst>
          </p:cNvPr>
          <p:cNvSpPr/>
          <p:nvPr/>
        </p:nvSpPr>
        <p:spPr>
          <a:xfrm>
            <a:off x="3493820" y="1459503"/>
            <a:ext cx="829746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KUPID</a:t>
            </a:r>
            <a:endParaRPr lang="ko-KR" altLang="en-US" sz="1200" b="1" dirty="0"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D46EB0D8-04DB-321B-6436-448187B186C3}"/>
              </a:ext>
            </a:extLst>
          </p:cNvPr>
          <p:cNvSpPr/>
          <p:nvPr/>
        </p:nvSpPr>
        <p:spPr>
          <a:xfrm>
            <a:off x="2618123" y="1454105"/>
            <a:ext cx="829746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의료원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F2C36997-610B-EE52-6D9C-5D685B24B8B1}"/>
              </a:ext>
            </a:extLst>
          </p:cNvPr>
          <p:cNvSpPr/>
          <p:nvPr/>
        </p:nvSpPr>
        <p:spPr>
          <a:xfrm>
            <a:off x="2610126" y="1094309"/>
            <a:ext cx="829746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세종캠퍼스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74A2FAE0-A850-31E0-702C-29C28C9AA406}"/>
              </a:ext>
            </a:extLst>
          </p:cNvPr>
          <p:cNvSpPr/>
          <p:nvPr/>
        </p:nvSpPr>
        <p:spPr>
          <a:xfrm>
            <a:off x="3486588" y="1106599"/>
            <a:ext cx="844209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교우회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B4B1A2C6-8D26-0805-EF1F-30EAC9B00A2A}"/>
              </a:ext>
            </a:extLst>
          </p:cNvPr>
          <p:cNvSpPr/>
          <p:nvPr/>
        </p:nvSpPr>
        <p:spPr>
          <a:xfrm>
            <a:off x="4382125" y="1099006"/>
            <a:ext cx="898716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다양성</a:t>
            </a:r>
            <a:endParaRPr lang="en-US" altLang="ko-KR" sz="900" b="1" dirty="0">
              <a:solidFill>
                <a:srgbClr val="7600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위원회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CCC31271-8E96-480F-A9F2-6133BA7FADDA}"/>
              </a:ext>
            </a:extLst>
          </p:cNvPr>
          <p:cNvSpPr/>
          <p:nvPr/>
        </p:nvSpPr>
        <p:spPr>
          <a:xfrm>
            <a:off x="8244575" y="1475746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7600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로그인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D754A9A-0C3A-4E6B-59BB-63EB3C35DC08}"/>
              </a:ext>
            </a:extLst>
          </p:cNvPr>
          <p:cNvSpPr/>
          <p:nvPr/>
        </p:nvSpPr>
        <p:spPr>
          <a:xfrm>
            <a:off x="8244575" y="1124026"/>
            <a:ext cx="1062182" cy="29599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9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_ac" panose="020B0600000101010101" pitchFamily="50" charset="-127"/>
              </a:rPr>
              <a:t>Group</a:t>
            </a:r>
            <a:r>
              <a:rPr lang="ko-KR" altLang="en-US" sz="1000" b="1" dirty="0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_ac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rgbClr val="7600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_ac" panose="020B0600000101010101" pitchFamily="50" charset="-127"/>
              </a:rPr>
              <a:t>Service</a:t>
            </a:r>
            <a:endParaRPr lang="ko-KR" altLang="en-US" sz="1000" b="1" dirty="0">
              <a:solidFill>
                <a:srgbClr val="7600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0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9080CE1-AE09-149D-41AE-713E0EFB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3710A7-44EB-6320-52C3-126EFB93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94CAAB1-99F2-8620-3E56-F2145577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아이디어 </a:t>
            </a:r>
            <a:br>
              <a:rPr lang="en-US" altLang="ko-KR" sz="2000" dirty="0"/>
            </a:br>
            <a:r>
              <a:rPr lang="ko-KR" altLang="en-US" sz="2000" dirty="0"/>
              <a:t>스케치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5E6CE2-08A7-7278-AD0F-8F26B0AA9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128" y="1275683"/>
            <a:ext cx="6719743" cy="45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26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0C753AB-105A-8BEA-44D4-1D17B2F0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3069DD-6C3F-3410-D26F-F1F8F226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90DDA37-4964-AC33-DF38-9B43755F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000" dirty="0"/>
              <a:t>WIRE FRAME</a:t>
            </a:r>
            <a:endParaRPr lang="ko-KR" altLang="en-US" sz="2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89A276-7B11-0AA9-8520-162DD9A0F102}"/>
              </a:ext>
            </a:extLst>
          </p:cNvPr>
          <p:cNvGrpSpPr/>
          <p:nvPr/>
        </p:nvGrpSpPr>
        <p:grpSpPr>
          <a:xfrm>
            <a:off x="1731351" y="1239151"/>
            <a:ext cx="4815825" cy="4612091"/>
            <a:chOff x="1734453" y="1239151"/>
            <a:chExt cx="4815825" cy="4612091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220EE20A-F33E-E552-23EB-9F04E062B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41779"/>
            <a:stretch/>
          </p:blipFill>
          <p:spPr>
            <a:xfrm>
              <a:off x="1734453" y="1239151"/>
              <a:ext cx="4815825" cy="461209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756297-2974-585F-934C-B697B89A549E}"/>
                </a:ext>
              </a:extLst>
            </p:cNvPr>
            <p:cNvSpPr txBox="1"/>
            <p:nvPr/>
          </p:nvSpPr>
          <p:spPr>
            <a:xfrm>
              <a:off x="2481036" y="1281176"/>
              <a:ext cx="730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LOGO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989D48-B087-955E-085D-20F14CCF3925}"/>
                </a:ext>
              </a:extLst>
            </p:cNvPr>
            <p:cNvSpPr txBox="1"/>
            <p:nvPr/>
          </p:nvSpPr>
          <p:spPr>
            <a:xfrm>
              <a:off x="3071732" y="1357372"/>
              <a:ext cx="3690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GNB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59BAE9-D6AD-2C59-6449-B301C3FB9DC9}"/>
                </a:ext>
              </a:extLst>
            </p:cNvPr>
            <p:cNvSpPr txBox="1"/>
            <p:nvPr/>
          </p:nvSpPr>
          <p:spPr>
            <a:xfrm>
              <a:off x="3336644" y="1357372"/>
              <a:ext cx="3690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GNB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F2B869-FD3D-08B5-2F14-D113EE8BB0E3}"/>
                </a:ext>
              </a:extLst>
            </p:cNvPr>
            <p:cNvSpPr txBox="1"/>
            <p:nvPr/>
          </p:nvSpPr>
          <p:spPr>
            <a:xfrm>
              <a:off x="3570791" y="1357372"/>
              <a:ext cx="3690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GNB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C11AC6-1BF7-4F62-A3DC-DF27CD8EA6B1}"/>
                </a:ext>
              </a:extLst>
            </p:cNvPr>
            <p:cNvSpPr txBox="1"/>
            <p:nvPr/>
          </p:nvSpPr>
          <p:spPr>
            <a:xfrm>
              <a:off x="3820316" y="1357371"/>
              <a:ext cx="3690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GNB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044C6E-1499-CFCA-B65E-72ED1898901D}"/>
                </a:ext>
              </a:extLst>
            </p:cNvPr>
            <p:cNvSpPr txBox="1"/>
            <p:nvPr/>
          </p:nvSpPr>
          <p:spPr>
            <a:xfrm>
              <a:off x="4069841" y="1357370"/>
              <a:ext cx="3690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GNB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FCF9F3A-0900-A8C9-6370-D80064B4674B}"/>
                </a:ext>
              </a:extLst>
            </p:cNvPr>
            <p:cNvCxnSpPr/>
            <p:nvPr/>
          </p:nvCxnSpPr>
          <p:spPr>
            <a:xfrm>
              <a:off x="2378358" y="1301058"/>
              <a:ext cx="0" cy="381692"/>
            </a:xfrm>
            <a:prstGeom prst="straightConnector1">
              <a:avLst/>
            </a:prstGeom>
            <a:ln w="3175">
              <a:solidFill>
                <a:schemeClr val="bg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hape 133">
              <a:extLst>
                <a:ext uri="{FF2B5EF4-FFF2-40B4-BE49-F238E27FC236}">
                  <a16:creationId xmlns:a16="http://schemas.microsoft.com/office/drawing/2014/main" id="{33CD1220-E7C9-4016-A013-FC051269A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5251" y="1357372"/>
              <a:ext cx="37998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120 </a:t>
              </a:r>
              <a:r>
                <a:rPr lang="en-US" altLang="ko-KR" sz="5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E43B47F-4D80-0ED9-089F-7FF37112A56A}"/>
                </a:ext>
              </a:extLst>
            </p:cNvPr>
            <p:cNvCxnSpPr/>
            <p:nvPr/>
          </p:nvCxnSpPr>
          <p:spPr>
            <a:xfrm>
              <a:off x="2378358" y="1682750"/>
              <a:ext cx="0" cy="831850"/>
            </a:xfrm>
            <a:prstGeom prst="straightConnector1">
              <a:avLst/>
            </a:prstGeom>
            <a:ln w="3175">
              <a:solidFill>
                <a:schemeClr val="bg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hape 133">
              <a:extLst>
                <a:ext uri="{FF2B5EF4-FFF2-40B4-BE49-F238E27FC236}">
                  <a16:creationId xmlns:a16="http://schemas.microsoft.com/office/drawing/2014/main" id="{94CA47CE-6BFC-73D5-B86E-1258B5579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9864" y="1954513"/>
              <a:ext cx="37998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575 </a:t>
              </a:r>
              <a:r>
                <a:rPr lang="en-US" altLang="ko-KR" sz="5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067BBEE-0E8B-72CA-A8DB-AF6E32E1E05E}"/>
                </a:ext>
              </a:extLst>
            </p:cNvPr>
            <p:cNvCxnSpPr/>
            <p:nvPr/>
          </p:nvCxnSpPr>
          <p:spPr>
            <a:xfrm>
              <a:off x="3138133" y="2745581"/>
              <a:ext cx="456177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CB184BCF-C499-F741-831D-BC91C213F06C}"/>
                </a:ext>
              </a:extLst>
            </p:cNvPr>
            <p:cNvCxnSpPr>
              <a:cxnSpLocks/>
            </p:cNvCxnSpPr>
            <p:nvPr/>
          </p:nvCxnSpPr>
          <p:spPr>
            <a:xfrm>
              <a:off x="3054789" y="2819400"/>
              <a:ext cx="0" cy="315671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hape 133">
              <a:extLst>
                <a:ext uri="{FF2B5EF4-FFF2-40B4-BE49-F238E27FC236}">
                  <a16:creationId xmlns:a16="http://schemas.microsoft.com/office/drawing/2014/main" id="{ECA1FEAA-AB76-2F87-E2DB-B706BF9CD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6231" y="2566897"/>
              <a:ext cx="37998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285 </a:t>
              </a:r>
              <a:r>
                <a:rPr lang="en-US" altLang="ko-KR" sz="500" b="1" dirty="0" err="1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Shape 133">
              <a:extLst>
                <a:ext uri="{FF2B5EF4-FFF2-40B4-BE49-F238E27FC236}">
                  <a16:creationId xmlns:a16="http://schemas.microsoft.com/office/drawing/2014/main" id="{142BCBD2-D151-6F77-3E33-F401C53A7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970" y="2854997"/>
              <a:ext cx="37998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180 </a:t>
              </a:r>
              <a:r>
                <a:rPr lang="en-US" altLang="ko-KR" sz="500" b="1" dirty="0" err="1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E8BBDE4-4E3B-952B-A942-F927665B7B25}"/>
                </a:ext>
              </a:extLst>
            </p:cNvPr>
            <p:cNvCxnSpPr/>
            <p:nvPr/>
          </p:nvCxnSpPr>
          <p:spPr>
            <a:xfrm>
              <a:off x="3054789" y="3714750"/>
              <a:ext cx="0" cy="919163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Shape 133">
              <a:extLst>
                <a:ext uri="{FF2B5EF4-FFF2-40B4-BE49-F238E27FC236}">
                  <a16:creationId xmlns:a16="http://schemas.microsoft.com/office/drawing/2014/main" id="{0843203D-57DF-A992-7634-23D995FFC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970" y="4052093"/>
              <a:ext cx="37998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600 </a:t>
              </a:r>
              <a:r>
                <a:rPr lang="en-US" altLang="ko-KR" sz="500" b="1" dirty="0" err="1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B915B9B-2AD2-605F-0529-586B48B853E0}"/>
                </a:ext>
              </a:extLst>
            </p:cNvPr>
            <p:cNvCxnSpPr/>
            <p:nvPr/>
          </p:nvCxnSpPr>
          <p:spPr>
            <a:xfrm>
              <a:off x="3138133" y="3667125"/>
              <a:ext cx="2012999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Shape 133">
              <a:extLst>
                <a:ext uri="{FF2B5EF4-FFF2-40B4-BE49-F238E27FC236}">
                  <a16:creationId xmlns:a16="http://schemas.microsoft.com/office/drawing/2014/main" id="{7A82082B-A6C6-AE70-38FA-5399E331D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4310" y="3484858"/>
              <a:ext cx="416676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1200 </a:t>
              </a:r>
              <a:r>
                <a:rPr lang="en-US" altLang="ko-KR" sz="500" b="1" dirty="0" err="1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3CB6184-A0FF-B570-8707-49FC4B7A9169}"/>
                </a:ext>
              </a:extLst>
            </p:cNvPr>
            <p:cNvCxnSpPr>
              <a:cxnSpLocks/>
            </p:cNvCxnSpPr>
            <p:nvPr/>
          </p:nvCxnSpPr>
          <p:spPr>
            <a:xfrm>
              <a:off x="4675397" y="3739538"/>
              <a:ext cx="0" cy="399075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hape 133">
              <a:extLst>
                <a:ext uri="{FF2B5EF4-FFF2-40B4-BE49-F238E27FC236}">
                  <a16:creationId xmlns:a16="http://schemas.microsoft.com/office/drawing/2014/main" id="{E278B3FB-31FB-6C92-B89A-6053D5856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207" y="3857630"/>
              <a:ext cx="416676" cy="16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300 </a:t>
              </a:r>
              <a:r>
                <a:rPr lang="en-US" altLang="ko-KR" sz="500" b="1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Shape 133">
              <a:extLst>
                <a:ext uri="{FF2B5EF4-FFF2-40B4-BE49-F238E27FC236}">
                  <a16:creationId xmlns:a16="http://schemas.microsoft.com/office/drawing/2014/main" id="{B6F1AA17-667F-58D5-6280-100F0EEAF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7634" y="4675015"/>
              <a:ext cx="416676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300 </a:t>
              </a:r>
              <a:r>
                <a:rPr lang="en-US" altLang="ko-KR" sz="500" b="1" dirty="0" err="1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CE2E173-A02B-A732-8180-EEBA864F1556}"/>
                </a:ext>
              </a:extLst>
            </p:cNvPr>
            <p:cNvCxnSpPr/>
            <p:nvPr/>
          </p:nvCxnSpPr>
          <p:spPr>
            <a:xfrm>
              <a:off x="3138133" y="4862339"/>
              <a:ext cx="510824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44B2F91-8413-B9B6-BFB2-794CF7CB9211}"/>
                </a:ext>
              </a:extLst>
            </p:cNvPr>
            <p:cNvCxnSpPr/>
            <p:nvPr/>
          </p:nvCxnSpPr>
          <p:spPr>
            <a:xfrm>
              <a:off x="2388235" y="4954944"/>
              <a:ext cx="0" cy="896298"/>
            </a:xfrm>
            <a:prstGeom prst="straightConnector1">
              <a:avLst/>
            </a:prstGeom>
            <a:ln w="3175">
              <a:solidFill>
                <a:schemeClr val="bg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hape 133">
              <a:extLst>
                <a:ext uri="{FF2B5EF4-FFF2-40B4-BE49-F238E27FC236}">
                  <a16:creationId xmlns:a16="http://schemas.microsoft.com/office/drawing/2014/main" id="{655C9B62-DBD5-1A32-2C6A-B9192351D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741" y="5226707"/>
              <a:ext cx="37998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590 </a:t>
              </a:r>
              <a:r>
                <a:rPr lang="en-US" altLang="ko-KR" sz="5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123154B-4EE5-9C2B-395C-EB4529764390}"/>
                </a:ext>
              </a:extLst>
            </p:cNvPr>
            <p:cNvCxnSpPr>
              <a:cxnSpLocks/>
            </p:cNvCxnSpPr>
            <p:nvPr/>
          </p:nvCxnSpPr>
          <p:spPr>
            <a:xfrm>
              <a:off x="3101831" y="4944135"/>
              <a:ext cx="0" cy="450259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hape 133">
              <a:extLst>
                <a:ext uri="{FF2B5EF4-FFF2-40B4-BE49-F238E27FC236}">
                  <a16:creationId xmlns:a16="http://schemas.microsoft.com/office/drawing/2014/main" id="{69C1D76B-F3C7-EA1B-A61C-D53BCAE5A1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9060" y="5062227"/>
              <a:ext cx="416676" cy="16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rgbClr val="8C8E9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300 </a:t>
              </a:r>
              <a:r>
                <a:rPr lang="en-US" altLang="ko-KR" sz="500" b="1" dirty="0" err="1">
                  <a:solidFill>
                    <a:srgbClr val="8C8E9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rgbClr val="8C8E9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D32141C-6E8C-96CA-C310-2E1898545915}"/>
                </a:ext>
              </a:extLst>
            </p:cNvPr>
            <p:cNvSpPr/>
            <p:nvPr/>
          </p:nvSpPr>
          <p:spPr>
            <a:xfrm>
              <a:off x="2480254" y="1301058"/>
              <a:ext cx="3324225" cy="455018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03054FB-F4A9-1E48-A203-52B057015FFD}"/>
              </a:ext>
            </a:extLst>
          </p:cNvPr>
          <p:cNvSpPr txBox="1"/>
          <p:nvPr/>
        </p:nvSpPr>
        <p:spPr>
          <a:xfrm>
            <a:off x="4303291" y="1352595"/>
            <a:ext cx="369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GNB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3FB4E3-698C-4440-B59B-1185E0670B2E}"/>
              </a:ext>
            </a:extLst>
          </p:cNvPr>
          <p:cNvSpPr txBox="1"/>
          <p:nvPr/>
        </p:nvSpPr>
        <p:spPr>
          <a:xfrm>
            <a:off x="4541324" y="1352594"/>
            <a:ext cx="369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GNB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593BA95-85C4-D4B6-EFEB-E9F87A3FDEEE}"/>
              </a:ext>
            </a:extLst>
          </p:cNvPr>
          <p:cNvGrpSpPr/>
          <p:nvPr/>
        </p:nvGrpSpPr>
        <p:grpSpPr>
          <a:xfrm>
            <a:off x="5801164" y="1972314"/>
            <a:ext cx="4815824" cy="3471679"/>
            <a:chOff x="5801164" y="1972314"/>
            <a:chExt cx="4815824" cy="347167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960C36E-E712-02CE-32A5-4529BFC09AF6}"/>
                </a:ext>
              </a:extLst>
            </p:cNvPr>
            <p:cNvGrpSpPr/>
            <p:nvPr/>
          </p:nvGrpSpPr>
          <p:grpSpPr>
            <a:xfrm>
              <a:off x="5801164" y="1972314"/>
              <a:ext cx="4815824" cy="3269257"/>
              <a:chOff x="5612391" y="2028117"/>
              <a:chExt cx="4815824" cy="3269257"/>
            </a:xfrm>
          </p:grpSpPr>
          <p:pic>
            <p:nvPicPr>
              <p:cNvPr id="84" name="그래픽 83">
                <a:extLst>
                  <a:ext uri="{FF2B5EF4-FFF2-40B4-BE49-F238E27FC236}">
                    <a16:creationId xmlns:a16="http://schemas.microsoft.com/office/drawing/2014/main" id="{CC13995D-B671-3F8F-C6C2-255C0BE996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58760"/>
              <a:stretch/>
            </p:blipFill>
            <p:spPr>
              <a:xfrm>
                <a:off x="5612391" y="2030498"/>
                <a:ext cx="4815824" cy="3266876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923A7D8-816B-740C-E964-5C6136121A83}"/>
                  </a:ext>
                </a:extLst>
              </p:cNvPr>
              <p:cNvSpPr/>
              <p:nvPr/>
            </p:nvSpPr>
            <p:spPr>
              <a:xfrm>
                <a:off x="6358193" y="2028117"/>
                <a:ext cx="3324225" cy="326687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F5662881-D4ED-A48C-D442-B63157358DC0}"/>
                </a:ext>
              </a:extLst>
            </p:cNvPr>
            <p:cNvCxnSpPr>
              <a:cxnSpLocks/>
            </p:cNvCxnSpPr>
            <p:nvPr/>
          </p:nvCxnSpPr>
          <p:spPr>
            <a:xfrm>
              <a:off x="7453403" y="3053697"/>
              <a:ext cx="1511349" cy="0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Shape 133">
              <a:extLst>
                <a:ext uri="{FF2B5EF4-FFF2-40B4-BE49-F238E27FC236}">
                  <a16:creationId xmlns:a16="http://schemas.microsoft.com/office/drawing/2014/main" id="{FEDD328E-B78E-D03E-B307-297338461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9291" y="2977234"/>
              <a:ext cx="416676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rgbClr val="7600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1000 </a:t>
              </a:r>
              <a:r>
                <a:rPr lang="en-US" altLang="ko-KR" sz="500" b="1" dirty="0" err="1">
                  <a:solidFill>
                    <a:srgbClr val="7600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rgbClr val="7600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32EE68DE-5425-5C45-DC8D-E878223318E3}"/>
                </a:ext>
              </a:extLst>
            </p:cNvPr>
            <p:cNvCxnSpPr>
              <a:cxnSpLocks/>
            </p:cNvCxnSpPr>
            <p:nvPr/>
          </p:nvCxnSpPr>
          <p:spPr>
            <a:xfrm>
              <a:off x="6486442" y="2319934"/>
              <a:ext cx="0" cy="687585"/>
            </a:xfrm>
            <a:prstGeom prst="straightConnector1">
              <a:avLst/>
            </a:prstGeom>
            <a:ln w="3175">
              <a:solidFill>
                <a:schemeClr val="bg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Shape 133">
              <a:extLst>
                <a:ext uri="{FF2B5EF4-FFF2-40B4-BE49-F238E27FC236}">
                  <a16:creationId xmlns:a16="http://schemas.microsoft.com/office/drawing/2014/main" id="{41581BA9-8F20-5D62-B677-DFC8C6987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0894" y="2541488"/>
              <a:ext cx="37998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450 </a:t>
              </a:r>
              <a:r>
                <a:rPr lang="en-US" altLang="ko-KR" sz="5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2C0A778-EC00-6F1B-872E-533182F75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629" y="3378576"/>
              <a:ext cx="921021" cy="0"/>
            </a:xfrm>
            <a:prstGeom prst="straightConnector1">
              <a:avLst/>
            </a:prstGeom>
            <a:ln w="3175">
              <a:solidFill>
                <a:srgbClr val="760023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Shape 133">
              <a:extLst>
                <a:ext uri="{FF2B5EF4-FFF2-40B4-BE49-F238E27FC236}">
                  <a16:creationId xmlns:a16="http://schemas.microsoft.com/office/drawing/2014/main" id="{07707B4E-FA7B-5A2B-FD29-DA1ED2755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5751" y="3184525"/>
              <a:ext cx="416676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rgbClr val="7600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500 </a:t>
              </a:r>
              <a:r>
                <a:rPr lang="en-US" altLang="ko-KR" sz="500" b="1" dirty="0" err="1">
                  <a:solidFill>
                    <a:srgbClr val="7600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rgbClr val="7600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00997C0C-CD51-BD69-0077-2EEB908C9193}"/>
                </a:ext>
              </a:extLst>
            </p:cNvPr>
            <p:cNvCxnSpPr>
              <a:cxnSpLocks/>
            </p:cNvCxnSpPr>
            <p:nvPr/>
          </p:nvCxnSpPr>
          <p:spPr>
            <a:xfrm>
              <a:off x="6466506" y="3440666"/>
              <a:ext cx="0" cy="466029"/>
            </a:xfrm>
            <a:prstGeom prst="straightConnector1">
              <a:avLst/>
            </a:prstGeom>
            <a:ln w="3175">
              <a:solidFill>
                <a:schemeClr val="bg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89654487-0F2B-A6DB-ACCA-875F598666C3}"/>
                </a:ext>
              </a:extLst>
            </p:cNvPr>
            <p:cNvCxnSpPr>
              <a:cxnSpLocks/>
            </p:cNvCxnSpPr>
            <p:nvPr/>
          </p:nvCxnSpPr>
          <p:spPr>
            <a:xfrm>
              <a:off x="8915967" y="3371840"/>
              <a:ext cx="302059" cy="0"/>
            </a:xfrm>
            <a:prstGeom prst="straightConnector1">
              <a:avLst/>
            </a:prstGeom>
            <a:ln w="3175">
              <a:solidFill>
                <a:srgbClr val="760023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Shape 133">
              <a:extLst>
                <a:ext uri="{FF2B5EF4-FFF2-40B4-BE49-F238E27FC236}">
                  <a16:creationId xmlns:a16="http://schemas.microsoft.com/office/drawing/2014/main" id="{E246CF21-6F60-C59E-0B3E-C08E7DE31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66657" y="3172826"/>
              <a:ext cx="416676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rgbClr val="7600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200 </a:t>
              </a:r>
              <a:r>
                <a:rPr lang="en-US" altLang="ko-KR" sz="500" b="1" dirty="0" err="1">
                  <a:solidFill>
                    <a:srgbClr val="7600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rgbClr val="7600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3" name="Shape 133">
              <a:extLst>
                <a:ext uri="{FF2B5EF4-FFF2-40B4-BE49-F238E27FC236}">
                  <a16:creationId xmlns:a16="http://schemas.microsoft.com/office/drawing/2014/main" id="{7156AAF5-60DF-BBBF-A1AB-41FFD6990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18026" y="3462761"/>
              <a:ext cx="416676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rgbClr val="7600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200 </a:t>
              </a:r>
              <a:r>
                <a:rPr lang="en-US" altLang="ko-KR" sz="500" b="1" dirty="0" err="1">
                  <a:solidFill>
                    <a:srgbClr val="7600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rgbClr val="7600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F93B3D5-7DD1-3790-4DDE-690F542C2654}"/>
                </a:ext>
              </a:extLst>
            </p:cNvPr>
            <p:cNvCxnSpPr>
              <a:cxnSpLocks/>
            </p:cNvCxnSpPr>
            <p:nvPr/>
          </p:nvCxnSpPr>
          <p:spPr>
            <a:xfrm>
              <a:off x="9275334" y="3440666"/>
              <a:ext cx="0" cy="288667"/>
            </a:xfrm>
            <a:prstGeom prst="straightConnector1">
              <a:avLst/>
            </a:prstGeom>
            <a:ln w="3175">
              <a:solidFill>
                <a:srgbClr val="760023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1AB935A1-22C4-BE69-6DA6-F8340C299F7B}"/>
                </a:ext>
              </a:extLst>
            </p:cNvPr>
            <p:cNvCxnSpPr>
              <a:cxnSpLocks/>
            </p:cNvCxnSpPr>
            <p:nvPr/>
          </p:nvCxnSpPr>
          <p:spPr>
            <a:xfrm>
              <a:off x="6460415" y="4110137"/>
              <a:ext cx="0" cy="106263"/>
            </a:xfrm>
            <a:prstGeom prst="straightConnector1">
              <a:avLst/>
            </a:prstGeom>
            <a:ln w="3175">
              <a:solidFill>
                <a:schemeClr val="bg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06808196-E793-BD81-949A-6319F1628CC4}"/>
                </a:ext>
              </a:extLst>
            </p:cNvPr>
            <p:cNvCxnSpPr>
              <a:cxnSpLocks/>
            </p:cNvCxnSpPr>
            <p:nvPr/>
          </p:nvCxnSpPr>
          <p:spPr>
            <a:xfrm>
              <a:off x="6459395" y="4216400"/>
              <a:ext cx="0" cy="645939"/>
            </a:xfrm>
            <a:prstGeom prst="straightConnector1">
              <a:avLst/>
            </a:prstGeom>
            <a:ln w="3175">
              <a:solidFill>
                <a:schemeClr val="bg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Shape 133">
              <a:extLst>
                <a:ext uri="{FF2B5EF4-FFF2-40B4-BE49-F238E27FC236}">
                  <a16:creationId xmlns:a16="http://schemas.microsoft.com/office/drawing/2014/main" id="{1EED5C6C-AAC1-DFB4-2E31-CFEC10A0B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7136" y="4036875"/>
              <a:ext cx="273082" cy="259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60 </a:t>
              </a:r>
              <a:r>
                <a:rPr lang="en-US" altLang="ko-KR" sz="5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8" name="Shape 133">
              <a:extLst>
                <a:ext uri="{FF2B5EF4-FFF2-40B4-BE49-F238E27FC236}">
                  <a16:creationId xmlns:a16="http://schemas.microsoft.com/office/drawing/2014/main" id="{CC3CA8EA-3ABF-FBA8-1461-08DF0F15C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6551" y="4521055"/>
              <a:ext cx="339178" cy="259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200 </a:t>
              </a:r>
              <a:r>
                <a:rPr lang="en-US" altLang="ko-KR" sz="500" b="1" dirty="0" err="1">
                  <a:solidFill>
                    <a:srgbClr val="80808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BF0ABEA3-F847-7AE0-9F51-2320082FD5EB}"/>
                </a:ext>
              </a:extLst>
            </p:cNvPr>
            <p:cNvCxnSpPr>
              <a:cxnSpLocks/>
            </p:cNvCxnSpPr>
            <p:nvPr/>
          </p:nvCxnSpPr>
          <p:spPr>
            <a:xfrm>
              <a:off x="7264850" y="4536281"/>
              <a:ext cx="0" cy="259557"/>
            </a:xfrm>
            <a:prstGeom prst="straightConnector1">
              <a:avLst/>
            </a:prstGeom>
            <a:ln w="3175">
              <a:solidFill>
                <a:srgbClr val="8C8E9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B4B15CE-D587-8FBA-AD9E-777EA72BFCFB}"/>
                </a:ext>
              </a:extLst>
            </p:cNvPr>
            <p:cNvSpPr txBox="1"/>
            <p:nvPr/>
          </p:nvSpPr>
          <p:spPr>
            <a:xfrm>
              <a:off x="7843880" y="4954944"/>
              <a:ext cx="730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Footer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22732A07-0F5A-C071-3783-113BC3D332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9395" y="4862339"/>
              <a:ext cx="0" cy="106263"/>
            </a:xfrm>
            <a:prstGeom prst="straightConnector1">
              <a:avLst/>
            </a:prstGeom>
            <a:ln w="3175">
              <a:solidFill>
                <a:schemeClr val="bg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Shape 133">
              <a:extLst>
                <a:ext uri="{FF2B5EF4-FFF2-40B4-BE49-F238E27FC236}">
                  <a16:creationId xmlns:a16="http://schemas.microsoft.com/office/drawing/2014/main" id="{4AF9CD1F-F2BC-1B03-4ED6-FA6F13251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5785" y="5019144"/>
              <a:ext cx="273082" cy="20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 anchor="ctr"/>
            <a:lstStyle>
              <a:lvl1pPr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 eaLnBrk="0" hangingPunct="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latinLnBrk="0" hangingPunct="1">
                <a:buClr>
                  <a:srgbClr val="808080"/>
                </a:buClr>
                <a:buSzPct val="25000"/>
                <a:buFont typeface="Arial" panose="020B0604020202020204" pitchFamily="34" charset="0"/>
                <a:buNone/>
              </a:pPr>
              <a:r>
                <a:rPr lang="en-US" altLang="ko-KR" sz="5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80 </a:t>
              </a:r>
              <a:r>
                <a:rPr lang="en-US" altLang="ko-KR" sz="5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px</a:t>
              </a:r>
              <a:endParaRPr lang="en-US" altLang="ko-KR" sz="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1387AB4-AB1F-DA35-2056-4B9AD22835B0}"/>
                </a:ext>
              </a:extLst>
            </p:cNvPr>
            <p:cNvCxnSpPr>
              <a:cxnSpLocks/>
            </p:cNvCxnSpPr>
            <p:nvPr/>
          </p:nvCxnSpPr>
          <p:spPr>
            <a:xfrm>
              <a:off x="6459395" y="4966738"/>
              <a:ext cx="7111" cy="477255"/>
            </a:xfrm>
            <a:prstGeom prst="straightConnector1">
              <a:avLst/>
            </a:prstGeom>
            <a:ln w="3175">
              <a:solidFill>
                <a:schemeClr val="bg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801F015-7C27-D340-FCE0-EA3A1D17861C}"/>
              </a:ext>
            </a:extLst>
          </p:cNvPr>
          <p:cNvSpPr txBox="1"/>
          <p:nvPr/>
        </p:nvSpPr>
        <p:spPr>
          <a:xfrm>
            <a:off x="6550966" y="5243941"/>
            <a:ext cx="36900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FNB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9DC8C0-D451-AA8B-F8AC-E4813AF5DE40}"/>
              </a:ext>
            </a:extLst>
          </p:cNvPr>
          <p:cNvSpPr txBox="1"/>
          <p:nvPr/>
        </p:nvSpPr>
        <p:spPr>
          <a:xfrm>
            <a:off x="6924844" y="5243942"/>
            <a:ext cx="36900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FNB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CA5122-B0B2-4714-EC23-76325F25F5E7}"/>
              </a:ext>
            </a:extLst>
          </p:cNvPr>
          <p:cNvSpPr txBox="1"/>
          <p:nvPr/>
        </p:nvSpPr>
        <p:spPr>
          <a:xfrm>
            <a:off x="7293239" y="5246534"/>
            <a:ext cx="36900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FNB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26B771D-55AC-6F07-D2D2-D0A02D598D0D}"/>
              </a:ext>
            </a:extLst>
          </p:cNvPr>
          <p:cNvSpPr txBox="1"/>
          <p:nvPr/>
        </p:nvSpPr>
        <p:spPr>
          <a:xfrm>
            <a:off x="7665663" y="5243942"/>
            <a:ext cx="36900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FNB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5E6FB8-0D82-0CB0-0A06-548928958FE2}"/>
              </a:ext>
            </a:extLst>
          </p:cNvPr>
          <p:cNvSpPr txBox="1"/>
          <p:nvPr/>
        </p:nvSpPr>
        <p:spPr>
          <a:xfrm>
            <a:off x="8034667" y="5243942"/>
            <a:ext cx="36900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FNB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86F9C5-99C1-D139-A2DA-DCE572F810C6}"/>
              </a:ext>
            </a:extLst>
          </p:cNvPr>
          <p:cNvSpPr txBox="1"/>
          <p:nvPr/>
        </p:nvSpPr>
        <p:spPr>
          <a:xfrm>
            <a:off x="8411142" y="5243942"/>
            <a:ext cx="36900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FNB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8F5E78-32E4-3360-771F-2CB6AA418E23}"/>
              </a:ext>
            </a:extLst>
          </p:cNvPr>
          <p:cNvSpPr txBox="1"/>
          <p:nvPr/>
        </p:nvSpPr>
        <p:spPr>
          <a:xfrm>
            <a:off x="8780256" y="5243940"/>
            <a:ext cx="36900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FNB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A87CD-7093-6FE9-2E5F-3134B8874E32}"/>
              </a:ext>
            </a:extLst>
          </p:cNvPr>
          <p:cNvSpPr txBox="1"/>
          <p:nvPr/>
        </p:nvSpPr>
        <p:spPr>
          <a:xfrm>
            <a:off x="9141998" y="5243939"/>
            <a:ext cx="36900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FNB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17E07DE-1B95-0BCB-F599-026374F0C31F}"/>
              </a:ext>
            </a:extLst>
          </p:cNvPr>
          <p:cNvSpPr txBox="1"/>
          <p:nvPr/>
        </p:nvSpPr>
        <p:spPr>
          <a:xfrm>
            <a:off x="9502514" y="5243938"/>
            <a:ext cx="36900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FNB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Shape 133">
            <a:extLst>
              <a:ext uri="{FF2B5EF4-FFF2-40B4-BE49-F238E27FC236}">
                <a16:creationId xmlns:a16="http://schemas.microsoft.com/office/drawing/2014/main" id="{7699A0D5-E6D9-A933-7C6A-A91570490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456" y="3539257"/>
            <a:ext cx="273082" cy="25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 </a:t>
            </a:r>
            <a:r>
              <a:rPr lang="en-US" altLang="ko-KR" sz="500" b="1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px</a:t>
            </a:r>
            <a:endParaRPr lang="en-US" altLang="ko-KR" sz="5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874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B24F3D7-E317-2C2C-B2D8-CD585996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78C678-5B19-551B-AFF6-09D66674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E29D891-5690-A06D-13AE-A1036A53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스토리보드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468B35-0136-81F1-01E2-BB68E9128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55627"/>
              </p:ext>
            </p:extLst>
          </p:nvPr>
        </p:nvGraphicFramePr>
        <p:xfrm>
          <a:off x="2045790" y="2442553"/>
          <a:ext cx="636118" cy="3603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36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00.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로고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39" marR="91439" marT="45761" marB="4576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B42149-5BB4-8785-6337-53A185307E8B}"/>
              </a:ext>
            </a:extLst>
          </p:cNvPr>
          <p:cNvSpPr txBox="1"/>
          <p:nvPr/>
        </p:nvSpPr>
        <p:spPr>
          <a:xfrm>
            <a:off x="1553280" y="993016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E8AA7-F180-F00D-01AF-8479A31A206D}"/>
              </a:ext>
            </a:extLst>
          </p:cNvPr>
          <p:cNvSpPr txBox="1"/>
          <p:nvPr/>
        </p:nvSpPr>
        <p:spPr>
          <a:xfrm>
            <a:off x="1553280" y="1208916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9896E-FC2D-1254-0E21-52411C38FC86}"/>
              </a:ext>
            </a:extLst>
          </p:cNvPr>
          <p:cNvSpPr txBox="1"/>
          <p:nvPr/>
        </p:nvSpPr>
        <p:spPr>
          <a:xfrm>
            <a:off x="2558168" y="993016"/>
            <a:ext cx="2455862" cy="2154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고려대하교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9695D-DCCC-D02D-5DD0-4681877F47A2}"/>
              </a:ext>
            </a:extLst>
          </p:cNvPr>
          <p:cNvSpPr txBox="1"/>
          <p:nvPr/>
        </p:nvSpPr>
        <p:spPr>
          <a:xfrm>
            <a:off x="2558168" y="1208916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rgbClr val="FFFFFF"/>
                </a:solidFill>
                <a:latin typeface="+mn-ea"/>
              </a:rPr>
              <a:t>메인페이지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 레이아웃 </a:t>
            </a:r>
            <a:r>
              <a:rPr lang="en-US" altLang="ko-KR" sz="800" b="1" dirty="0">
                <a:solidFill>
                  <a:srgbClr val="760023"/>
                </a:solidFill>
                <a:latin typeface="+mn-ea"/>
              </a:rPr>
              <a:t>1-1</a:t>
            </a:r>
            <a:endParaRPr lang="ko-KR" altLang="en-US" sz="800" b="1" dirty="0">
              <a:solidFill>
                <a:srgbClr val="760023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2BFCE-40FD-A3FB-73E4-0A1E4E6780F3}"/>
              </a:ext>
            </a:extLst>
          </p:cNvPr>
          <p:cNvSpPr txBox="1"/>
          <p:nvPr/>
        </p:nvSpPr>
        <p:spPr>
          <a:xfrm>
            <a:off x="8481130" y="993016"/>
            <a:ext cx="84931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2E80C-964C-B855-2CBA-D64B5EE75D74}"/>
              </a:ext>
            </a:extLst>
          </p:cNvPr>
          <p:cNvSpPr txBox="1"/>
          <p:nvPr/>
        </p:nvSpPr>
        <p:spPr>
          <a:xfrm>
            <a:off x="8481130" y="1208916"/>
            <a:ext cx="84931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작성자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A0BAC-E9D6-43A4-0452-A11531B3E3D4}"/>
              </a:ext>
            </a:extLst>
          </p:cNvPr>
          <p:cNvSpPr txBox="1"/>
          <p:nvPr/>
        </p:nvSpPr>
        <p:spPr>
          <a:xfrm>
            <a:off x="9330443" y="993016"/>
            <a:ext cx="1165225" cy="2154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1.0</a:t>
            </a:r>
            <a:endParaRPr lang="ko-KR" altLang="en-US" sz="800" b="1" dirty="0">
              <a:solidFill>
                <a:srgbClr val="FFFF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88518-DA81-FFED-B950-037D52B7A6B1}"/>
              </a:ext>
            </a:extLst>
          </p:cNvPr>
          <p:cNvSpPr txBox="1"/>
          <p:nvPr/>
        </p:nvSpPr>
        <p:spPr>
          <a:xfrm>
            <a:off x="9330443" y="1208916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rgbClr val="FFFFFF"/>
                </a:solidFill>
                <a:latin typeface="+mn-ea"/>
              </a:rPr>
              <a:t>송대건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0345C-AF44-B596-1DBB-31DD86607E6F}"/>
              </a:ext>
            </a:extLst>
          </p:cNvPr>
          <p:cNvSpPr txBox="1"/>
          <p:nvPr/>
        </p:nvSpPr>
        <p:spPr>
          <a:xfrm>
            <a:off x="5014030" y="993016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rgbClr val="760023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rgbClr val="760023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86AC7F-81BD-D6A4-77BB-BE8CD475E2CB}"/>
              </a:ext>
            </a:extLst>
          </p:cNvPr>
          <p:cNvSpPr txBox="1"/>
          <p:nvPr/>
        </p:nvSpPr>
        <p:spPr>
          <a:xfrm>
            <a:off x="6028443" y="993016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Head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페이지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( 0.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메인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33E5F-993A-62F1-2AE2-BC29A14BBD3E}"/>
              </a:ext>
            </a:extLst>
          </p:cNvPr>
          <p:cNvSpPr txBox="1"/>
          <p:nvPr/>
        </p:nvSpPr>
        <p:spPr>
          <a:xfrm>
            <a:off x="8481130" y="1421641"/>
            <a:ext cx="2014538" cy="215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rgbClr val="760023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rgbClr val="760023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940DD-762C-D4D5-611C-CBB9026D6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618" y="1637541"/>
            <a:ext cx="1670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 b="1">
                <a:solidFill>
                  <a:srgbClr val="FFFFFF"/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271F23-47F7-6093-9C0E-F80DC5844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1130" y="1634366"/>
            <a:ext cx="4143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 b="1">
                <a:solidFill>
                  <a:srgbClr val="FFFFFF"/>
                </a:solidFill>
                <a:latin typeface="+mn-ea"/>
                <a:ea typeface="+mn-ea"/>
              </a:rPr>
              <a:t>번호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10BFB3-C4D6-563D-9CDE-81FF039E8916}"/>
              </a:ext>
            </a:extLst>
          </p:cNvPr>
          <p:cNvSpPr txBox="1"/>
          <p:nvPr/>
        </p:nvSpPr>
        <p:spPr>
          <a:xfrm>
            <a:off x="8481130" y="185026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00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21DA9-7E9A-57B3-1D97-FD318D1010D5}"/>
              </a:ext>
            </a:extLst>
          </p:cNvPr>
          <p:cNvSpPr txBox="1"/>
          <p:nvPr/>
        </p:nvSpPr>
        <p:spPr>
          <a:xfrm>
            <a:off x="8825618" y="1850266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로고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0334542-3075-AE2D-9D22-2AAFEC686D16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8479543" y="1100172"/>
            <a:ext cx="1587" cy="502692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EBC2F29-2AB0-7CCE-4611-3CE41B10625B}"/>
              </a:ext>
            </a:extLst>
          </p:cNvPr>
          <p:cNvCxnSpPr>
            <a:cxnSpLocks/>
          </p:cNvCxnSpPr>
          <p:nvPr/>
        </p:nvCxnSpPr>
        <p:spPr>
          <a:xfrm flipH="1">
            <a:off x="8827305" y="1634366"/>
            <a:ext cx="12600" cy="449273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3E57EB-984D-257B-5B68-758FFFEF9935}"/>
              </a:ext>
            </a:extLst>
          </p:cNvPr>
          <p:cNvCxnSpPr>
            <a:cxnSpLocks/>
          </p:cNvCxnSpPr>
          <p:nvPr/>
        </p:nvCxnSpPr>
        <p:spPr>
          <a:xfrm>
            <a:off x="10495668" y="1402701"/>
            <a:ext cx="0" cy="469329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86DDBD-B7CD-1D94-88C3-A924DFC735BF}"/>
              </a:ext>
            </a:extLst>
          </p:cNvPr>
          <p:cNvCxnSpPr>
            <a:cxnSpLocks/>
          </p:cNvCxnSpPr>
          <p:nvPr/>
        </p:nvCxnSpPr>
        <p:spPr>
          <a:xfrm flipH="1">
            <a:off x="1551693" y="6127101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FD465D-0786-DE65-1472-C3F18EA96BB9}"/>
              </a:ext>
            </a:extLst>
          </p:cNvPr>
          <p:cNvCxnSpPr>
            <a:cxnSpLocks/>
          </p:cNvCxnSpPr>
          <p:nvPr/>
        </p:nvCxnSpPr>
        <p:spPr>
          <a:xfrm>
            <a:off x="1551693" y="1191563"/>
            <a:ext cx="0" cy="493553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E6715E5-E563-3525-9CE8-AB2B0009C5D0}"/>
              </a:ext>
            </a:extLst>
          </p:cNvPr>
          <p:cNvCxnSpPr/>
          <p:nvPr/>
        </p:nvCxnSpPr>
        <p:spPr>
          <a:xfrm flipH="1">
            <a:off x="8479543" y="1859791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CA4A2AAA-FFF9-0FA9-EBF7-EDA009749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994579"/>
              </p:ext>
            </p:extLst>
          </p:nvPr>
        </p:nvGraphicFramePr>
        <p:xfrm>
          <a:off x="5049226" y="2440587"/>
          <a:ext cx="668337" cy="3603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8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4.</a:t>
                      </a:r>
                    </a:p>
                    <a:p>
                      <a:pPr algn="ctr"/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교육정보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304" marR="91304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7FE81D6-B283-181F-EDCA-E66E5B030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316479"/>
              </p:ext>
            </p:extLst>
          </p:nvPr>
        </p:nvGraphicFramePr>
        <p:xfrm>
          <a:off x="6580929" y="2431917"/>
          <a:ext cx="669925" cy="3773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73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6.</a:t>
                      </a:r>
                    </a:p>
                    <a:p>
                      <a:pPr algn="ctr"/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연구산학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521" marR="91521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16039A2-708E-B9B6-2CE3-2676D6802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40183"/>
              </p:ext>
            </p:extLst>
          </p:nvPr>
        </p:nvGraphicFramePr>
        <p:xfrm>
          <a:off x="5816919" y="2430558"/>
          <a:ext cx="669925" cy="3703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39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5.</a:t>
                      </a:r>
                    </a:p>
                    <a:p>
                      <a:pPr algn="ctr"/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대학생활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521" marR="91521" marT="45893" marB="45893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4A42124-EC55-8C66-DE6E-1A5D31267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549269"/>
              </p:ext>
            </p:extLst>
          </p:nvPr>
        </p:nvGraphicFramePr>
        <p:xfrm>
          <a:off x="2775536" y="2443885"/>
          <a:ext cx="621507" cy="3653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1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3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1.</a:t>
                      </a:r>
                    </a:p>
                    <a:p>
                      <a:pPr algn="ctr"/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고대소개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521" marR="91521" marT="45893" marB="45893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B2B2C58-69FD-731D-9EFE-67D41C288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743382"/>
              </p:ext>
            </p:extLst>
          </p:nvPr>
        </p:nvGraphicFramePr>
        <p:xfrm>
          <a:off x="3497282" y="2449465"/>
          <a:ext cx="669925" cy="3547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478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2.</a:t>
                      </a:r>
                    </a:p>
                    <a:p>
                      <a:pPr algn="ctr"/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입학안내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521" marR="91521" marT="45893" marB="45893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2D1B7D3-55C1-D1FC-3E41-5AFB53ADD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23705"/>
              </p:ext>
            </p:extLst>
          </p:nvPr>
        </p:nvGraphicFramePr>
        <p:xfrm>
          <a:off x="4283396" y="2448222"/>
          <a:ext cx="668338" cy="3610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8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0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3.</a:t>
                      </a:r>
                    </a:p>
                    <a:p>
                      <a:pPr algn="ctr"/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대학</a:t>
                      </a:r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/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대학원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304" marR="91304" marT="45893" marB="45893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BE2E5A5-6321-B5C5-7D32-B09BF62B1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68203"/>
              </p:ext>
            </p:extLst>
          </p:nvPr>
        </p:nvGraphicFramePr>
        <p:xfrm>
          <a:off x="2778329" y="2949835"/>
          <a:ext cx="1102283" cy="2591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2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8.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KU</a:t>
                      </a:r>
                      <a:r>
                        <a:rPr lang="ko-KR" altLang="en-US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today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15" marR="91415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6F2A7D02-C77E-2070-BF9A-04FD96FC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86050"/>
              </p:ext>
            </p:extLst>
          </p:nvPr>
        </p:nvGraphicFramePr>
        <p:xfrm>
          <a:off x="7367090" y="2430559"/>
          <a:ext cx="576762" cy="3843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7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3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7. </a:t>
                      </a:r>
                    </a:p>
                    <a:p>
                      <a:pPr algn="ctr"/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고대소식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309E4AB2-C3F8-91E1-0F8D-0DBCE8E79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13969"/>
              </p:ext>
            </p:extLst>
          </p:nvPr>
        </p:nvGraphicFramePr>
        <p:xfrm>
          <a:off x="2034482" y="3351844"/>
          <a:ext cx="5947646" cy="21398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947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39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b="0" dirty="0">
                        <a:latin typeface="+mn-ea"/>
                      </a:endParaRPr>
                    </a:p>
                  </a:txBody>
                  <a:tcPr marL="71144" marR="71144" marT="35600" marB="35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7136158D-681A-445B-F3DA-FF01FE27724C}"/>
              </a:ext>
            </a:extLst>
          </p:cNvPr>
          <p:cNvSpPr txBox="1"/>
          <p:nvPr/>
        </p:nvSpPr>
        <p:spPr>
          <a:xfrm>
            <a:off x="8481130" y="1981462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01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A1776-9811-A699-5643-C666059B0594}"/>
              </a:ext>
            </a:extLst>
          </p:cNvPr>
          <p:cNvSpPr txBox="1"/>
          <p:nvPr/>
        </p:nvSpPr>
        <p:spPr>
          <a:xfrm>
            <a:off x="8825618" y="1981462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GNB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대학소개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4205F3-5D89-6EEA-54D4-48863763DA9A}"/>
              </a:ext>
            </a:extLst>
          </p:cNvPr>
          <p:cNvSpPr txBox="1"/>
          <p:nvPr/>
        </p:nvSpPr>
        <p:spPr>
          <a:xfrm>
            <a:off x="8479834" y="209475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02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BCFF6D-643E-31D5-5C5B-C8FA056BC208}"/>
              </a:ext>
            </a:extLst>
          </p:cNvPr>
          <p:cNvSpPr txBox="1"/>
          <p:nvPr/>
        </p:nvSpPr>
        <p:spPr>
          <a:xfrm>
            <a:off x="8824322" y="209475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GNB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입학안내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0D1B73-84A6-790E-61A0-1E2DCE458987}"/>
              </a:ext>
            </a:extLst>
          </p:cNvPr>
          <p:cNvSpPr txBox="1"/>
          <p:nvPr/>
        </p:nvSpPr>
        <p:spPr>
          <a:xfrm>
            <a:off x="8479610" y="222798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03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2CC895-9D3A-063C-FE39-53C19C1FEFBC}"/>
              </a:ext>
            </a:extLst>
          </p:cNvPr>
          <p:cNvSpPr txBox="1"/>
          <p:nvPr/>
        </p:nvSpPr>
        <p:spPr>
          <a:xfrm>
            <a:off x="8824098" y="222798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GNB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대학</a:t>
            </a: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대학원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FCFB3F-D794-9994-93A7-7C1714961643}"/>
              </a:ext>
            </a:extLst>
          </p:cNvPr>
          <p:cNvSpPr txBox="1"/>
          <p:nvPr/>
        </p:nvSpPr>
        <p:spPr>
          <a:xfrm>
            <a:off x="8479610" y="236381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04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D2ACA4-A00A-8F0E-5014-173C599092A9}"/>
              </a:ext>
            </a:extLst>
          </p:cNvPr>
          <p:cNvSpPr txBox="1"/>
          <p:nvPr/>
        </p:nvSpPr>
        <p:spPr>
          <a:xfrm>
            <a:off x="8824098" y="236381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GNB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교육정보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E5BB9B-D44B-6F8A-F4D1-2F3364DCBCCA}"/>
              </a:ext>
            </a:extLst>
          </p:cNvPr>
          <p:cNvSpPr txBox="1"/>
          <p:nvPr/>
        </p:nvSpPr>
        <p:spPr>
          <a:xfrm>
            <a:off x="8487480" y="249499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05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8F9589-8420-21E4-2A93-746451E1DD12}"/>
              </a:ext>
            </a:extLst>
          </p:cNvPr>
          <p:cNvSpPr txBox="1"/>
          <p:nvPr/>
        </p:nvSpPr>
        <p:spPr>
          <a:xfrm>
            <a:off x="8831968" y="2494992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GNB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대학생활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DABD17-62AA-A47D-F9B7-8B7746AD8374}"/>
              </a:ext>
            </a:extLst>
          </p:cNvPr>
          <p:cNvSpPr txBox="1"/>
          <p:nvPr/>
        </p:nvSpPr>
        <p:spPr>
          <a:xfrm>
            <a:off x="8487480" y="264496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06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15133B-FE1E-6C2C-1034-A5C87B5EC1D2}"/>
              </a:ext>
            </a:extLst>
          </p:cNvPr>
          <p:cNvSpPr txBox="1"/>
          <p:nvPr/>
        </p:nvSpPr>
        <p:spPr>
          <a:xfrm>
            <a:off x="8831968" y="264496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GNB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연구산학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C1B114-BDC1-DF3B-B4DE-1DF7D4963224}"/>
              </a:ext>
            </a:extLst>
          </p:cNvPr>
          <p:cNvSpPr txBox="1"/>
          <p:nvPr/>
        </p:nvSpPr>
        <p:spPr>
          <a:xfrm>
            <a:off x="8495992" y="279609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07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AF4B53-ADB0-12CF-DF41-35A5A877694D}"/>
              </a:ext>
            </a:extLst>
          </p:cNvPr>
          <p:cNvSpPr txBox="1"/>
          <p:nvPr/>
        </p:nvSpPr>
        <p:spPr>
          <a:xfrm>
            <a:off x="8840480" y="279609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GNB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고대소식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2A5764-3753-DFB1-6A87-9F307A5161AF}"/>
              </a:ext>
            </a:extLst>
          </p:cNvPr>
          <p:cNvSpPr txBox="1"/>
          <p:nvPr/>
        </p:nvSpPr>
        <p:spPr>
          <a:xfrm>
            <a:off x="8493830" y="297760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08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234494-5C7C-5B07-4D2E-D0730FE09CBA}"/>
              </a:ext>
            </a:extLst>
          </p:cNvPr>
          <p:cNvSpPr txBox="1"/>
          <p:nvPr/>
        </p:nvSpPr>
        <p:spPr>
          <a:xfrm>
            <a:off x="8838318" y="2977600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Link wrap KU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today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8E1D4C-FD78-2B60-D094-D04D9953725D}"/>
              </a:ext>
            </a:extLst>
          </p:cNvPr>
          <p:cNvSpPr txBox="1"/>
          <p:nvPr/>
        </p:nvSpPr>
        <p:spPr>
          <a:xfrm>
            <a:off x="8504919" y="312738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09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990F34-AD3E-74A3-BC97-1F39BCB66BBF}"/>
              </a:ext>
            </a:extLst>
          </p:cNvPr>
          <p:cNvSpPr txBox="1"/>
          <p:nvPr/>
        </p:nvSpPr>
        <p:spPr>
          <a:xfrm>
            <a:off x="8849407" y="3127388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Link wrap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연구성과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BED9A6-BFDF-7473-10C3-A5677FAF971D}"/>
              </a:ext>
            </a:extLst>
          </p:cNvPr>
          <p:cNvSpPr txBox="1"/>
          <p:nvPr/>
        </p:nvSpPr>
        <p:spPr>
          <a:xfrm>
            <a:off x="8504919" y="327851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10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CD9C04-8D72-7A8A-1192-37E31928F037}"/>
              </a:ext>
            </a:extLst>
          </p:cNvPr>
          <p:cNvSpPr txBox="1"/>
          <p:nvPr/>
        </p:nvSpPr>
        <p:spPr>
          <a:xfrm>
            <a:off x="8849407" y="3278518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Link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wrap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 주요행사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317E94-1E84-6BA7-E10C-9E383A751479}"/>
              </a:ext>
            </a:extLst>
          </p:cNvPr>
          <p:cNvSpPr txBox="1"/>
          <p:nvPr/>
        </p:nvSpPr>
        <p:spPr>
          <a:xfrm>
            <a:off x="8507339" y="342515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11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5D08AF-8AE3-BABB-9858-18AF52C64F69}"/>
              </a:ext>
            </a:extLst>
          </p:cNvPr>
          <p:cNvSpPr txBox="1"/>
          <p:nvPr/>
        </p:nvSpPr>
        <p:spPr>
          <a:xfrm>
            <a:off x="8840332" y="342664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Link wrap KU 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4101BE2A-9286-1E01-E830-EF8116539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14771"/>
              </p:ext>
            </p:extLst>
          </p:nvPr>
        </p:nvGraphicFramePr>
        <p:xfrm>
          <a:off x="4469592" y="4328757"/>
          <a:ext cx="922338" cy="3349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2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760023"/>
                          </a:solidFill>
                          <a:latin typeface="+mn-ea"/>
                        </a:rPr>
                        <a:t>VISUAL</a:t>
                      </a:r>
                    </a:p>
                  </a:txBody>
                  <a:tcPr marL="91415" marR="91415" marT="45570" marB="45570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FF8FC8AC-0606-5CBE-D586-10325AFE9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022483"/>
              </p:ext>
            </p:extLst>
          </p:nvPr>
        </p:nvGraphicFramePr>
        <p:xfrm>
          <a:off x="8264035" y="2881255"/>
          <a:ext cx="228208" cy="18894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8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9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퀵</a:t>
                      </a:r>
                      <a:endParaRPr lang="en-US" altLang="ko-KR" sz="16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760023"/>
                          </a:solidFill>
                          <a:latin typeface="+mn-ea"/>
                        </a:rPr>
                        <a:t>메</a:t>
                      </a:r>
                      <a:endParaRPr lang="en-US" altLang="ko-KR" sz="16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rgbClr val="760023"/>
                          </a:solidFill>
                          <a:latin typeface="+mn-ea"/>
                        </a:rPr>
                        <a:t>뉴</a:t>
                      </a:r>
                      <a:endParaRPr lang="en-US" altLang="ko-KR" sz="16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71144" marR="71144" marT="35600" marB="35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39FD01DA-4C62-FE26-4135-0452A37D0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9582"/>
              </p:ext>
            </p:extLst>
          </p:nvPr>
        </p:nvGraphicFramePr>
        <p:xfrm>
          <a:off x="1963570" y="2054780"/>
          <a:ext cx="792163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12.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세종캠퍼스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76C7CC10-D4F4-638E-AE10-E8C48DA28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506669"/>
              </p:ext>
            </p:extLst>
          </p:nvPr>
        </p:nvGraphicFramePr>
        <p:xfrm>
          <a:off x="5606291" y="1480500"/>
          <a:ext cx="852315" cy="2147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5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7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21.ENGLISH</a:t>
                      </a: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DD498591-5192-316A-EF12-FF7180C32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65725"/>
              </p:ext>
            </p:extLst>
          </p:nvPr>
        </p:nvGraphicFramePr>
        <p:xfrm>
          <a:off x="6502905" y="1482157"/>
          <a:ext cx="796132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6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22.CHINESE</a:t>
                      </a: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58E8057D-D26A-3104-4D71-D166DAECD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612495"/>
              </p:ext>
            </p:extLst>
          </p:nvPr>
        </p:nvGraphicFramePr>
        <p:xfrm>
          <a:off x="2842982" y="2054780"/>
          <a:ext cx="646394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46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13.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의료원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36BF7E52-5736-481B-01C5-2F9E7697F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200161"/>
              </p:ext>
            </p:extLst>
          </p:nvPr>
        </p:nvGraphicFramePr>
        <p:xfrm>
          <a:off x="3554463" y="2054780"/>
          <a:ext cx="656821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6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14.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KUPID</a:t>
                      </a: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8FA4CFA1-4D5C-5959-B3C5-8AC1234C9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3376"/>
              </p:ext>
            </p:extLst>
          </p:nvPr>
        </p:nvGraphicFramePr>
        <p:xfrm>
          <a:off x="4266070" y="2053821"/>
          <a:ext cx="715511" cy="21800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15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00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15.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발전기금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1" name="표 90">
            <a:extLst>
              <a:ext uri="{FF2B5EF4-FFF2-40B4-BE49-F238E27FC236}">
                <a16:creationId xmlns:a16="http://schemas.microsoft.com/office/drawing/2014/main" id="{5525F85D-511A-4479-32A9-1A83E71FE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6080"/>
              </p:ext>
            </p:extLst>
          </p:nvPr>
        </p:nvGraphicFramePr>
        <p:xfrm>
          <a:off x="5039166" y="2057796"/>
          <a:ext cx="666750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16.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교우회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4CE43E1F-00BA-0067-D292-6A0BE0EF0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705827"/>
              </p:ext>
            </p:extLst>
          </p:nvPr>
        </p:nvGraphicFramePr>
        <p:xfrm>
          <a:off x="5769355" y="2059211"/>
          <a:ext cx="952230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52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17.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다양성위원회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EA9F0CD5-233F-3639-D2B5-ACD4E8394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391851"/>
              </p:ext>
            </p:extLst>
          </p:nvPr>
        </p:nvGraphicFramePr>
        <p:xfrm>
          <a:off x="4730366" y="1485548"/>
          <a:ext cx="796132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6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20.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로그인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A3E764C3-CA47-451A-7201-0E1B48F57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576747"/>
              </p:ext>
            </p:extLst>
          </p:nvPr>
        </p:nvGraphicFramePr>
        <p:xfrm>
          <a:off x="3843175" y="1469069"/>
          <a:ext cx="796132" cy="3356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6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86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19.Group Service</a:t>
                      </a: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0327551D-04BF-3E5C-BDE2-47CBA673F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561956"/>
              </p:ext>
            </p:extLst>
          </p:nvPr>
        </p:nvGraphicFramePr>
        <p:xfrm>
          <a:off x="4042029" y="2938700"/>
          <a:ext cx="1102283" cy="2591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2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9.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연구성과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15" marR="91415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6283279F-6B87-46A9-22AD-F40BCE1A5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92251"/>
              </p:ext>
            </p:extLst>
          </p:nvPr>
        </p:nvGraphicFramePr>
        <p:xfrm>
          <a:off x="5296024" y="2938700"/>
          <a:ext cx="1102283" cy="2591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2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10.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주요행사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15" marR="91415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68BEE246-2C28-425D-70A5-63B0B1C31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1887"/>
              </p:ext>
            </p:extLst>
          </p:nvPr>
        </p:nvGraphicFramePr>
        <p:xfrm>
          <a:off x="6537587" y="2944641"/>
          <a:ext cx="1102283" cy="2591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2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11.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KU</a:t>
                      </a:r>
                      <a:r>
                        <a:rPr lang="ko-KR" altLang="en-US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미디어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15" marR="91415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71B26D64-EFE7-E3EB-887D-1744F3ED9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697351"/>
              </p:ext>
            </p:extLst>
          </p:nvPr>
        </p:nvGraphicFramePr>
        <p:xfrm>
          <a:off x="7346058" y="1485548"/>
          <a:ext cx="796132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6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23.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검색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288BAB5-F7D1-E164-8150-E876DC7E5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26258"/>
              </p:ext>
            </p:extLst>
          </p:nvPr>
        </p:nvGraphicFramePr>
        <p:xfrm>
          <a:off x="4093666" y="5508564"/>
          <a:ext cx="1821219" cy="27423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21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rgbClr val="760023"/>
                          </a:solidFill>
                          <a:latin typeface="+mn-ea"/>
                        </a:rPr>
                        <a:t>24.</a:t>
                      </a:r>
                      <a:r>
                        <a:rPr lang="en-US" altLang="ko-KR" sz="12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코로나 </a:t>
                      </a:r>
                      <a:r>
                        <a:rPr lang="en-US" altLang="ko-KR" sz="12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19</a:t>
                      </a:r>
                      <a:r>
                        <a:rPr lang="ko-KR" altLang="en-US" sz="12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대응 안내</a:t>
                      </a:r>
                      <a:endParaRPr lang="en-US" altLang="ko-KR" sz="12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15" marR="91415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DDF2F892-E332-9089-13F1-0AC4F7FE7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4664"/>
              </p:ext>
            </p:extLst>
          </p:nvPr>
        </p:nvGraphicFramePr>
        <p:xfrm>
          <a:off x="6848182" y="2062820"/>
          <a:ext cx="1102283" cy="2591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2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18.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수강신청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15" marR="91415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6B9F4982-3F71-936C-5408-F0109C965900}"/>
              </a:ext>
            </a:extLst>
          </p:cNvPr>
          <p:cNvSpPr txBox="1"/>
          <p:nvPr/>
        </p:nvSpPr>
        <p:spPr>
          <a:xfrm>
            <a:off x="8511206" y="355791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12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D06BA6-A0B0-7873-FCBC-E475FFFA0DB2}"/>
              </a:ext>
            </a:extLst>
          </p:cNvPr>
          <p:cNvSpPr txBox="1"/>
          <p:nvPr/>
        </p:nvSpPr>
        <p:spPr>
          <a:xfrm>
            <a:off x="8843367" y="3578630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세종캠퍼스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ED3B43-662F-0921-070D-EFA075F9B319}"/>
              </a:ext>
            </a:extLst>
          </p:cNvPr>
          <p:cNvSpPr txBox="1"/>
          <p:nvPr/>
        </p:nvSpPr>
        <p:spPr>
          <a:xfrm>
            <a:off x="8511206" y="369733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13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AE01D7-55D8-4CB1-4A3F-23C097570EB3}"/>
              </a:ext>
            </a:extLst>
          </p:cNvPr>
          <p:cNvSpPr txBox="1"/>
          <p:nvPr/>
        </p:nvSpPr>
        <p:spPr>
          <a:xfrm>
            <a:off x="8846402" y="3703730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의료원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020F5B-E36B-4138-6C5B-BAD784950F75}"/>
              </a:ext>
            </a:extLst>
          </p:cNvPr>
          <p:cNvSpPr txBox="1"/>
          <p:nvPr/>
        </p:nvSpPr>
        <p:spPr>
          <a:xfrm>
            <a:off x="8517819" y="384025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14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6082CC2-F363-AAAA-E68F-D07D40CD6390}"/>
              </a:ext>
            </a:extLst>
          </p:cNvPr>
          <p:cNvSpPr txBox="1"/>
          <p:nvPr/>
        </p:nvSpPr>
        <p:spPr>
          <a:xfrm>
            <a:off x="8840971" y="384692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 KUPID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CAA8E7-79BE-49A0-97D3-E80472989878}"/>
              </a:ext>
            </a:extLst>
          </p:cNvPr>
          <p:cNvSpPr txBox="1"/>
          <p:nvPr/>
        </p:nvSpPr>
        <p:spPr>
          <a:xfrm>
            <a:off x="8520534" y="398220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15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1225855-FAAF-19C3-A521-1D682CB35BBB}"/>
              </a:ext>
            </a:extLst>
          </p:cNvPr>
          <p:cNvSpPr txBox="1"/>
          <p:nvPr/>
        </p:nvSpPr>
        <p:spPr>
          <a:xfrm>
            <a:off x="8846402" y="398081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발전기금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C507191-5F39-CC0C-E4A9-4DB4A51E4AF7}"/>
              </a:ext>
            </a:extLst>
          </p:cNvPr>
          <p:cNvSpPr txBox="1"/>
          <p:nvPr/>
        </p:nvSpPr>
        <p:spPr>
          <a:xfrm>
            <a:off x="8525965" y="410509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16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D491EBB-1031-3D67-7CD6-07CD138268A7}"/>
              </a:ext>
            </a:extLst>
          </p:cNvPr>
          <p:cNvSpPr txBox="1"/>
          <p:nvPr/>
        </p:nvSpPr>
        <p:spPr>
          <a:xfrm>
            <a:off x="8847107" y="4104916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 교우회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0B4081-BD66-9B19-BD42-9C336E9157C5}"/>
              </a:ext>
            </a:extLst>
          </p:cNvPr>
          <p:cNvSpPr txBox="1"/>
          <p:nvPr/>
        </p:nvSpPr>
        <p:spPr>
          <a:xfrm>
            <a:off x="8522272" y="422968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17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2CBF2D8-56E0-7D98-1B2F-E9F193A42134}"/>
              </a:ext>
            </a:extLst>
          </p:cNvPr>
          <p:cNvSpPr txBox="1"/>
          <p:nvPr/>
        </p:nvSpPr>
        <p:spPr>
          <a:xfrm>
            <a:off x="8854309" y="4218548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 다양성위원회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AB0354-C083-A2BA-7E61-D973D1E69101}"/>
              </a:ext>
            </a:extLst>
          </p:cNvPr>
          <p:cNvSpPr txBox="1"/>
          <p:nvPr/>
        </p:nvSpPr>
        <p:spPr>
          <a:xfrm>
            <a:off x="8515923" y="437221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18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877AA2-10D3-59AF-0B54-F886E1B29201}"/>
              </a:ext>
            </a:extLst>
          </p:cNvPr>
          <p:cNvSpPr txBox="1"/>
          <p:nvPr/>
        </p:nvSpPr>
        <p:spPr>
          <a:xfrm>
            <a:off x="8846402" y="4371984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 수강신청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F2455C-B3E1-DF03-BCC9-3151F54B12D6}"/>
              </a:ext>
            </a:extLst>
          </p:cNvPr>
          <p:cNvSpPr txBox="1"/>
          <p:nvPr/>
        </p:nvSpPr>
        <p:spPr>
          <a:xfrm>
            <a:off x="8511206" y="450557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19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E75158-23E5-2FA8-1CA7-CC95C02FD572}"/>
              </a:ext>
            </a:extLst>
          </p:cNvPr>
          <p:cNvSpPr txBox="1"/>
          <p:nvPr/>
        </p:nvSpPr>
        <p:spPr>
          <a:xfrm>
            <a:off x="8849270" y="4497650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 Group </a:t>
            </a:r>
            <a:r>
              <a:rPr lang="en-US" altLang="ko-KR" sz="800" b="1" dirty="0" err="1">
                <a:solidFill>
                  <a:srgbClr val="FFFFFF"/>
                </a:solidFill>
                <a:latin typeface="+mn-ea"/>
              </a:rPr>
              <a:t>Sevie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19AE9ED-6175-D020-0543-19271243734D}"/>
              </a:ext>
            </a:extLst>
          </p:cNvPr>
          <p:cNvSpPr txBox="1"/>
          <p:nvPr/>
        </p:nvSpPr>
        <p:spPr>
          <a:xfrm>
            <a:off x="8525492" y="46474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20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2D3711-89A3-D6DE-5266-E76BB678D319}"/>
              </a:ext>
            </a:extLst>
          </p:cNvPr>
          <p:cNvSpPr txBox="1"/>
          <p:nvPr/>
        </p:nvSpPr>
        <p:spPr>
          <a:xfrm>
            <a:off x="8854392" y="4638830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로그인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561E5F-615E-B417-2962-33C8EE223544}"/>
              </a:ext>
            </a:extLst>
          </p:cNvPr>
          <p:cNvSpPr txBox="1"/>
          <p:nvPr/>
        </p:nvSpPr>
        <p:spPr>
          <a:xfrm>
            <a:off x="8526342" y="477163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21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9C21A6-1B6E-CD70-A5A9-54A8B5A6D602}"/>
              </a:ext>
            </a:extLst>
          </p:cNvPr>
          <p:cNvSpPr txBox="1"/>
          <p:nvPr/>
        </p:nvSpPr>
        <p:spPr>
          <a:xfrm>
            <a:off x="8847863" y="4775362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 ENGLISH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EE92C5-6132-E489-CCEB-B11921DBEC27}"/>
              </a:ext>
            </a:extLst>
          </p:cNvPr>
          <p:cNvSpPr txBox="1"/>
          <p:nvPr/>
        </p:nvSpPr>
        <p:spPr>
          <a:xfrm>
            <a:off x="8525492" y="492217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22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14CC4E-D7A3-F751-550E-C279CF67E040}"/>
              </a:ext>
            </a:extLst>
          </p:cNvPr>
          <p:cNvSpPr txBox="1"/>
          <p:nvPr/>
        </p:nvSpPr>
        <p:spPr>
          <a:xfrm>
            <a:off x="8854309" y="4924932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 CHINESE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928864-983E-DF75-7AC1-5F9C66FF5E16}"/>
              </a:ext>
            </a:extLst>
          </p:cNvPr>
          <p:cNvSpPr txBox="1"/>
          <p:nvPr/>
        </p:nvSpPr>
        <p:spPr>
          <a:xfrm>
            <a:off x="8524642" y="506584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23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0A7592-7C62-89A1-011C-1E03095218F9}"/>
              </a:ext>
            </a:extLst>
          </p:cNvPr>
          <p:cNvSpPr txBox="1"/>
          <p:nvPr/>
        </p:nvSpPr>
        <p:spPr>
          <a:xfrm>
            <a:off x="8855886" y="5079180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TNB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검색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E56819B-0881-0528-2F71-25079409D8B8}"/>
              </a:ext>
            </a:extLst>
          </p:cNvPr>
          <p:cNvSpPr txBox="1"/>
          <p:nvPr/>
        </p:nvSpPr>
        <p:spPr>
          <a:xfrm>
            <a:off x="8529395" y="519090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24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60013E2-2176-CE0C-B763-F33B36F85EC1}"/>
              </a:ext>
            </a:extLst>
          </p:cNvPr>
          <p:cNvSpPr txBox="1"/>
          <p:nvPr/>
        </p:nvSpPr>
        <p:spPr>
          <a:xfrm>
            <a:off x="8818483" y="5204696"/>
            <a:ext cx="1752088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Target blank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코로나 </a:t>
            </a: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19 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대응안내</a:t>
            </a:r>
          </a:p>
        </p:txBody>
      </p:sp>
    </p:spTree>
    <p:extLst>
      <p:ext uri="{BB962C8B-B14F-4D97-AF65-F5344CB8AC3E}">
        <p14:creationId xmlns:p14="http://schemas.microsoft.com/office/powerpoint/2010/main" val="531190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B24F3D7-E317-2C2C-B2D8-CD585996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78C678-5B19-551B-AFF6-09D66674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E29D891-5690-A06D-13AE-A1036A53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스토리보드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F4460-24AD-227D-0C6B-03F603C6F121}"/>
              </a:ext>
            </a:extLst>
          </p:cNvPr>
          <p:cNvSpPr txBox="1"/>
          <p:nvPr/>
        </p:nvSpPr>
        <p:spPr>
          <a:xfrm>
            <a:off x="1534808" y="9653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프로젝트이름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D3716-EC65-424D-5500-F5D156B5F577}"/>
              </a:ext>
            </a:extLst>
          </p:cNvPr>
          <p:cNvSpPr txBox="1"/>
          <p:nvPr/>
        </p:nvSpPr>
        <p:spPr>
          <a:xfrm>
            <a:off x="1534808" y="11812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8A5B3-5384-6793-0B60-F2E06F20E0D8}"/>
              </a:ext>
            </a:extLst>
          </p:cNvPr>
          <p:cNvSpPr txBox="1"/>
          <p:nvPr/>
        </p:nvSpPr>
        <p:spPr>
          <a:xfrm>
            <a:off x="2539696" y="965307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국민대학교 웹사이트 리뉴얼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FAE99-D739-F43B-B7D6-8B49D1C0BB30}"/>
              </a:ext>
            </a:extLst>
          </p:cNvPr>
          <p:cNvSpPr txBox="1"/>
          <p:nvPr/>
        </p:nvSpPr>
        <p:spPr>
          <a:xfrm>
            <a:off x="2539696" y="1181207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rgbClr val="FFFFFF"/>
                </a:solidFill>
                <a:latin typeface="+mn-ea"/>
              </a:rPr>
              <a:t>메인페이지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 레이아웃 </a:t>
            </a: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1-2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F955A-8557-4A3C-0919-D9E77152DA28}"/>
              </a:ext>
            </a:extLst>
          </p:cNvPr>
          <p:cNvSpPr txBox="1"/>
          <p:nvPr/>
        </p:nvSpPr>
        <p:spPr>
          <a:xfrm>
            <a:off x="8462658" y="1181207"/>
            <a:ext cx="84931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작성자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040CA-511A-5FA8-98CB-419461128C51}"/>
              </a:ext>
            </a:extLst>
          </p:cNvPr>
          <p:cNvSpPr txBox="1"/>
          <p:nvPr/>
        </p:nvSpPr>
        <p:spPr>
          <a:xfrm>
            <a:off x="9311971" y="1181207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rgbClr val="FFFFFF"/>
                </a:solidFill>
                <a:latin typeface="+mn-ea"/>
              </a:rPr>
              <a:t>송대건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D2B2D-8F69-0538-D200-11364D3CB2ED}"/>
              </a:ext>
            </a:extLst>
          </p:cNvPr>
          <p:cNvSpPr txBox="1"/>
          <p:nvPr/>
        </p:nvSpPr>
        <p:spPr>
          <a:xfrm>
            <a:off x="4995558" y="9653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rgbClr val="760023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rgbClr val="760023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D3635-E601-DCD4-6C16-F61815E05C17}"/>
              </a:ext>
            </a:extLst>
          </p:cNvPr>
          <p:cNvSpPr txBox="1"/>
          <p:nvPr/>
        </p:nvSpPr>
        <p:spPr>
          <a:xfrm>
            <a:off x="6009971" y="965307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Main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페이지 </a:t>
            </a: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( 0.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 )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A4B45-B6FC-A00A-1632-D76D11C3C270}"/>
              </a:ext>
            </a:extLst>
          </p:cNvPr>
          <p:cNvSpPr txBox="1"/>
          <p:nvPr/>
        </p:nvSpPr>
        <p:spPr>
          <a:xfrm>
            <a:off x="8462658" y="1393932"/>
            <a:ext cx="2014538" cy="215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rgbClr val="760023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rgbClr val="760023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0B59D-51B5-C5A9-0230-55E086BE3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146" y="1609832"/>
            <a:ext cx="1670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 b="1">
                <a:solidFill>
                  <a:srgbClr val="FFFFFF"/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50AAC-F352-26B4-2847-2000CD65E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2658" y="1606657"/>
            <a:ext cx="4143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 b="1">
                <a:solidFill>
                  <a:srgbClr val="FFFFFF"/>
                </a:solidFill>
                <a:latin typeface="+mn-ea"/>
                <a:ea typeface="+mn-ea"/>
              </a:rPr>
              <a:t>번호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01C55-5E8C-1139-F030-2BB0BB2C84F7}"/>
              </a:ext>
            </a:extLst>
          </p:cNvPr>
          <p:cNvSpPr txBox="1"/>
          <p:nvPr/>
        </p:nvSpPr>
        <p:spPr>
          <a:xfrm>
            <a:off x="8462658" y="182255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25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1AD50-D37B-E701-BAA3-6BF93D60E566}"/>
              </a:ext>
            </a:extLst>
          </p:cNvPr>
          <p:cNvSpPr txBox="1"/>
          <p:nvPr/>
        </p:nvSpPr>
        <p:spPr>
          <a:xfrm>
            <a:off x="8807146" y="182255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rgbClr val="FFFFFF"/>
                </a:solidFill>
                <a:latin typeface="+mn-ea"/>
              </a:rPr>
              <a:t>메인컨텐츠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– KU</a:t>
            </a:r>
            <a:r>
              <a:rPr lang="ko-KR" altLang="en-US" sz="800" b="1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rgbClr val="FFFFFF"/>
                </a:solidFill>
                <a:latin typeface="+mn-ea"/>
              </a:rPr>
              <a:t>today</a:t>
            </a:r>
            <a:endParaRPr lang="ko-KR" altLang="en-US" sz="800" b="1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2DB58DC-A3B8-59EE-47F5-44C1A440267B}"/>
              </a:ext>
            </a:extLst>
          </p:cNvPr>
          <p:cNvCxnSpPr>
            <a:cxnSpLocks/>
          </p:cNvCxnSpPr>
          <p:nvPr/>
        </p:nvCxnSpPr>
        <p:spPr>
          <a:xfrm flipH="1">
            <a:off x="8461071" y="965307"/>
            <a:ext cx="7937" cy="513408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897366-0BF6-5B52-C275-FE19B0E75CD1}"/>
              </a:ext>
            </a:extLst>
          </p:cNvPr>
          <p:cNvCxnSpPr>
            <a:cxnSpLocks/>
          </p:cNvCxnSpPr>
          <p:nvPr/>
        </p:nvCxnSpPr>
        <p:spPr>
          <a:xfrm flipH="1">
            <a:off x="8808833" y="1606657"/>
            <a:ext cx="12600" cy="449273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FF212D-BA04-C855-F8F4-E58A86092712}"/>
              </a:ext>
            </a:extLst>
          </p:cNvPr>
          <p:cNvCxnSpPr>
            <a:cxnSpLocks/>
          </p:cNvCxnSpPr>
          <p:nvPr/>
        </p:nvCxnSpPr>
        <p:spPr>
          <a:xfrm>
            <a:off x="10477196" y="1374992"/>
            <a:ext cx="0" cy="47244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D5207A-0B25-B5D8-2911-B7AF7572A57A}"/>
              </a:ext>
            </a:extLst>
          </p:cNvPr>
          <p:cNvCxnSpPr>
            <a:cxnSpLocks/>
          </p:cNvCxnSpPr>
          <p:nvPr/>
        </p:nvCxnSpPr>
        <p:spPr>
          <a:xfrm>
            <a:off x="1533221" y="1163854"/>
            <a:ext cx="0" cy="493553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9AAE918-2FE1-C322-583C-A390732EE83C}"/>
              </a:ext>
            </a:extLst>
          </p:cNvPr>
          <p:cNvCxnSpPr/>
          <p:nvPr/>
        </p:nvCxnSpPr>
        <p:spPr>
          <a:xfrm flipH="1">
            <a:off x="8461071" y="1832082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05F78BF-29F4-AD46-5471-6E2024909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30978"/>
              </p:ext>
            </p:extLst>
          </p:nvPr>
        </p:nvGraphicFramePr>
        <p:xfrm>
          <a:off x="2639317" y="1919088"/>
          <a:ext cx="4871616" cy="269061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871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0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b="0" dirty="0">
                        <a:latin typeface="+mn-ea"/>
                      </a:endParaRPr>
                    </a:p>
                  </a:txBody>
                  <a:tcPr marL="71144" marR="71144" marT="35600" marB="35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3C76902-0D97-520F-CED0-3E792777C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55129"/>
              </p:ext>
            </p:extLst>
          </p:nvPr>
        </p:nvGraphicFramePr>
        <p:xfrm>
          <a:off x="4523983" y="1575580"/>
          <a:ext cx="1102283" cy="2591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2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25.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KU</a:t>
                      </a:r>
                      <a:r>
                        <a:rPr lang="ko-KR" altLang="en-US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today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15" marR="91415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986E418-FEF4-8DAA-A7E0-D8F117257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975980"/>
              </p:ext>
            </p:extLst>
          </p:nvPr>
        </p:nvGraphicFramePr>
        <p:xfrm>
          <a:off x="5846617" y="2002834"/>
          <a:ext cx="1576229" cy="6664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2022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고려대학교 채용박람회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(KU JOB FAIR)</a:t>
                      </a: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1EF8709B-87FC-918F-46B8-2CF240D4B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310983"/>
              </p:ext>
            </p:extLst>
          </p:nvPr>
        </p:nvGraphicFramePr>
        <p:xfrm>
          <a:off x="5842244" y="2724502"/>
          <a:ext cx="1576230" cy="35244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4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고려대학교 채용박람회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5265208-4C67-FA8A-F24E-2E1FFBD46CA7}"/>
              </a:ext>
            </a:extLst>
          </p:cNvPr>
          <p:cNvCxnSpPr>
            <a:cxnSpLocks/>
          </p:cNvCxnSpPr>
          <p:nvPr/>
        </p:nvCxnSpPr>
        <p:spPr>
          <a:xfrm flipH="1">
            <a:off x="1537983" y="6099392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2B02DD75-F830-82B6-273C-FDF158B3C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482856"/>
              </p:ext>
            </p:extLst>
          </p:nvPr>
        </p:nvGraphicFramePr>
        <p:xfrm>
          <a:off x="2798282" y="2003451"/>
          <a:ext cx="2827983" cy="100760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27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6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고려대학교 박물관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2634ACA-BD3A-2701-373C-53090479F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195301"/>
              </p:ext>
            </p:extLst>
          </p:nvPr>
        </p:nvGraphicFramePr>
        <p:xfrm>
          <a:off x="2798281" y="3095417"/>
          <a:ext cx="2827983" cy="33358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27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고려대학교 박물관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9E543E4A-96B0-00EC-B420-E48B8C364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513253"/>
              </p:ext>
            </p:extLst>
          </p:nvPr>
        </p:nvGraphicFramePr>
        <p:xfrm>
          <a:off x="5842245" y="3155544"/>
          <a:ext cx="1576229" cy="6664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i="0" kern="1200" dirty="0">
                          <a:solidFill>
                            <a:srgbClr val="760023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ONE-STOP</a:t>
                      </a:r>
                      <a:r>
                        <a:rPr lang="ko-KR" altLang="en-US" sz="800" b="1" i="0" kern="1200" dirty="0">
                          <a:solidFill>
                            <a:srgbClr val="760023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서비스센터</a:t>
                      </a:r>
                      <a:r>
                        <a:rPr lang="en-US" altLang="ko-KR" sz="800" b="1" i="0" kern="1200" dirty="0">
                          <a:solidFill>
                            <a:srgbClr val="760023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800" b="1" i="0" kern="1200" dirty="0">
                          <a:solidFill>
                            <a:srgbClr val="760023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건강센터 리모델링</a:t>
                      </a:r>
                      <a:endParaRPr lang="en-US" altLang="ko-KR" sz="800" b="1" i="0" kern="1200" dirty="0">
                        <a:solidFill>
                          <a:srgbClr val="760023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altLang="ko-KR" sz="800" b="1" i="0" kern="1200" dirty="0">
                        <a:solidFill>
                          <a:srgbClr val="760023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8BA779FA-661B-ED56-2A68-6704750D3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11012"/>
              </p:ext>
            </p:extLst>
          </p:nvPr>
        </p:nvGraphicFramePr>
        <p:xfrm>
          <a:off x="5842244" y="3911839"/>
          <a:ext cx="1576230" cy="5742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4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ONE-STOP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서비스센터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-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건강센터 리모델링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3608217-F2F0-981C-B891-E6B5AA7D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20348"/>
              </p:ext>
            </p:extLst>
          </p:nvPr>
        </p:nvGraphicFramePr>
        <p:xfrm>
          <a:off x="2798281" y="3932098"/>
          <a:ext cx="1385980" cy="5742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4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7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년 연속 공인회계사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(CPA)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합격률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위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4B81A615-E75B-5AAC-46A1-8DB2592F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34715"/>
              </p:ext>
            </p:extLst>
          </p:nvPr>
        </p:nvGraphicFramePr>
        <p:xfrm>
          <a:off x="4276720" y="3932098"/>
          <a:ext cx="1349543" cy="5742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9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4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고대소식 더 보기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D5B18E38-652A-F713-C2DD-52A071400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775249"/>
              </p:ext>
            </p:extLst>
          </p:nvPr>
        </p:nvGraphicFramePr>
        <p:xfrm>
          <a:off x="1542846" y="5073037"/>
          <a:ext cx="6913464" cy="83098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913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09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b="0" dirty="0">
                        <a:latin typeface="+mn-ea"/>
                      </a:endParaRPr>
                    </a:p>
                  </a:txBody>
                  <a:tcPr marL="71144" marR="71144" marT="35600" marB="35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C790FFDF-A196-4D26-BEEA-5D9265774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40867"/>
              </p:ext>
            </p:extLst>
          </p:nvPr>
        </p:nvGraphicFramePr>
        <p:xfrm>
          <a:off x="4904187" y="5193230"/>
          <a:ext cx="1385980" cy="4523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4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KU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명예의 전당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CF8DE965-486E-81D1-1FE0-8C326D874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964707"/>
              </p:ext>
            </p:extLst>
          </p:nvPr>
        </p:nvGraphicFramePr>
        <p:xfrm>
          <a:off x="6382626" y="5193230"/>
          <a:ext cx="1349543" cy="4523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9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4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QS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세계대학평가 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74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위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C9E10A55-A057-0D06-639A-FCC532DA2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25295"/>
              </p:ext>
            </p:extLst>
          </p:nvPr>
        </p:nvGraphicFramePr>
        <p:xfrm>
          <a:off x="1893841" y="5240554"/>
          <a:ext cx="1385980" cy="4523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4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KU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명예의 전당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</a:t>
                      </a: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55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BE342D1-D5F1-B30F-C4A2-33D8B6F8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AE6ACA-00DD-9C1C-C9D3-3448F4A7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b="1" smtClean="0"/>
              <a:t>3</a:t>
            </a:fld>
            <a:endParaRPr lang="ko-KR" altLang="en-US" b="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BA87F90-2B33-1F2D-277D-8BEAA5CE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INTRODUCE</a:t>
            </a:r>
            <a:endParaRPr lang="ko-KR" altLang="en-US" b="1" dirty="0"/>
          </a:p>
        </p:txBody>
      </p:sp>
      <p:sp>
        <p:nvSpPr>
          <p:cNvPr id="6" name="slide2_shape16">
            <a:extLst>
              <a:ext uri="{FF2B5EF4-FFF2-40B4-BE49-F238E27FC236}">
                <a16:creationId xmlns:a16="http://schemas.microsoft.com/office/drawing/2014/main" id="{391CC9E9-A5D9-4E1D-959C-5D2FDF5F7815}"/>
              </a:ext>
            </a:extLst>
          </p:cNvPr>
          <p:cNvSpPr/>
          <p:nvPr/>
        </p:nvSpPr>
        <p:spPr>
          <a:xfrm>
            <a:off x="5768008" y="2799877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b="1" dirty="0">
                <a:solidFill>
                  <a:schemeClr val="bg1"/>
                </a:solidFill>
                <a:ea typeface="a고딕18"/>
              </a:rPr>
              <a:t>고려대학교 소개</a:t>
            </a:r>
            <a:endParaRPr lang="ko-KR" altLang="en-US" sz="28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7" name="slide2_shape16">
            <a:extLst>
              <a:ext uri="{FF2B5EF4-FFF2-40B4-BE49-F238E27FC236}">
                <a16:creationId xmlns:a16="http://schemas.microsoft.com/office/drawing/2014/main" id="{188CC40B-2DA1-48B3-9EC8-40626760828B}"/>
              </a:ext>
            </a:extLst>
          </p:cNvPr>
          <p:cNvSpPr/>
          <p:nvPr/>
        </p:nvSpPr>
        <p:spPr>
          <a:xfrm>
            <a:off x="5768008" y="3462148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b="1" dirty="0">
                <a:solidFill>
                  <a:schemeClr val="bg1"/>
                </a:solidFill>
                <a:ea typeface="a고딕18"/>
              </a:rPr>
              <a:t>요구사항 및 분석</a:t>
            </a:r>
            <a:endParaRPr lang="ko-KR" altLang="en-US" sz="28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8" name="slide2_shape16">
            <a:extLst>
              <a:ext uri="{FF2B5EF4-FFF2-40B4-BE49-F238E27FC236}">
                <a16:creationId xmlns:a16="http://schemas.microsoft.com/office/drawing/2014/main" id="{AA44CD76-EAAA-45C3-855D-9F2A0FA5FE54}"/>
              </a:ext>
            </a:extLst>
          </p:cNvPr>
          <p:cNvSpPr/>
          <p:nvPr/>
        </p:nvSpPr>
        <p:spPr>
          <a:xfrm>
            <a:off x="5768008" y="4124419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b="1" dirty="0">
                <a:solidFill>
                  <a:schemeClr val="bg1"/>
                </a:solidFill>
                <a:ea typeface="a고딕18"/>
              </a:rPr>
              <a:t>사용자 분석</a:t>
            </a:r>
            <a:endParaRPr lang="ko-KR" altLang="en-US" sz="28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75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B24F3D7-E317-2C2C-B2D8-CD585996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78C678-5B19-551B-AFF6-09D66674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E29D891-5690-A06D-13AE-A1036A53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스토리보드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F4460-24AD-227D-0C6B-03F603C6F121}"/>
              </a:ext>
            </a:extLst>
          </p:cNvPr>
          <p:cNvSpPr txBox="1"/>
          <p:nvPr/>
        </p:nvSpPr>
        <p:spPr>
          <a:xfrm>
            <a:off x="1534808" y="9653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프로젝트이름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D3716-EC65-424D-5500-F5D156B5F577}"/>
              </a:ext>
            </a:extLst>
          </p:cNvPr>
          <p:cNvSpPr txBox="1"/>
          <p:nvPr/>
        </p:nvSpPr>
        <p:spPr>
          <a:xfrm>
            <a:off x="1534808" y="11812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8A5B3-5384-6793-0B60-F2E06F20E0D8}"/>
              </a:ext>
            </a:extLst>
          </p:cNvPr>
          <p:cNvSpPr txBox="1"/>
          <p:nvPr/>
        </p:nvSpPr>
        <p:spPr>
          <a:xfrm>
            <a:off x="2539696" y="965307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국민대학교 웹사이트 리뉴얼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FAE99-D739-F43B-B7D6-8B49D1C0BB30}"/>
              </a:ext>
            </a:extLst>
          </p:cNvPr>
          <p:cNvSpPr txBox="1"/>
          <p:nvPr/>
        </p:nvSpPr>
        <p:spPr>
          <a:xfrm>
            <a:off x="2539696" y="1181207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메인페이지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레이아웃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1-3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F955A-8557-4A3C-0919-D9E77152DA28}"/>
              </a:ext>
            </a:extLst>
          </p:cNvPr>
          <p:cNvSpPr txBox="1"/>
          <p:nvPr/>
        </p:nvSpPr>
        <p:spPr>
          <a:xfrm>
            <a:off x="8462658" y="1181207"/>
            <a:ext cx="84931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작성자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040CA-511A-5FA8-98CB-419461128C51}"/>
              </a:ext>
            </a:extLst>
          </p:cNvPr>
          <p:cNvSpPr txBox="1"/>
          <p:nvPr/>
        </p:nvSpPr>
        <p:spPr>
          <a:xfrm>
            <a:off x="9311971" y="1181207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송대건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D2B2D-8F69-0538-D200-11364D3CB2ED}"/>
              </a:ext>
            </a:extLst>
          </p:cNvPr>
          <p:cNvSpPr txBox="1"/>
          <p:nvPr/>
        </p:nvSpPr>
        <p:spPr>
          <a:xfrm>
            <a:off x="4995558" y="9653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rgbClr val="760023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rgbClr val="760023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D3635-E601-DCD4-6C16-F61815E05C17}"/>
              </a:ext>
            </a:extLst>
          </p:cNvPr>
          <p:cNvSpPr txBox="1"/>
          <p:nvPr/>
        </p:nvSpPr>
        <p:spPr>
          <a:xfrm>
            <a:off x="6009971" y="965307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Main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페이지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( 0.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메인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A4B45-B6FC-A00A-1632-D76D11C3C270}"/>
              </a:ext>
            </a:extLst>
          </p:cNvPr>
          <p:cNvSpPr txBox="1"/>
          <p:nvPr/>
        </p:nvSpPr>
        <p:spPr>
          <a:xfrm>
            <a:off x="8462658" y="1393932"/>
            <a:ext cx="2014538" cy="215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rgbClr val="760023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rgbClr val="760023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0B59D-51B5-C5A9-0230-55E086BE3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146" y="1609832"/>
            <a:ext cx="1670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 b="1">
                <a:solidFill>
                  <a:schemeClr val="bg1"/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50AAC-F352-26B4-2847-2000CD65E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2658" y="1606657"/>
            <a:ext cx="4143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 b="1" dirty="0">
                <a:solidFill>
                  <a:schemeClr val="bg1"/>
                </a:solidFill>
                <a:latin typeface="+mn-ea"/>
                <a:ea typeface="+mn-ea"/>
              </a:rPr>
              <a:t>번호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01C55-5E8C-1139-F030-2BB0BB2C84F7}"/>
              </a:ext>
            </a:extLst>
          </p:cNvPr>
          <p:cNvSpPr txBox="1"/>
          <p:nvPr/>
        </p:nvSpPr>
        <p:spPr>
          <a:xfrm>
            <a:off x="8462658" y="182255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26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1AD50-D37B-E701-BAA3-6BF93D60E566}"/>
              </a:ext>
            </a:extLst>
          </p:cNvPr>
          <p:cNvSpPr txBox="1"/>
          <p:nvPr/>
        </p:nvSpPr>
        <p:spPr>
          <a:xfrm>
            <a:off x="8807146" y="182255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메인컨텐츠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연구성과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2DB58DC-A3B8-59EE-47F5-44C1A440267B}"/>
              </a:ext>
            </a:extLst>
          </p:cNvPr>
          <p:cNvCxnSpPr>
            <a:cxnSpLocks/>
          </p:cNvCxnSpPr>
          <p:nvPr/>
        </p:nvCxnSpPr>
        <p:spPr>
          <a:xfrm flipH="1">
            <a:off x="8461071" y="965307"/>
            <a:ext cx="7937" cy="513408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897366-0BF6-5B52-C275-FE19B0E75CD1}"/>
              </a:ext>
            </a:extLst>
          </p:cNvPr>
          <p:cNvCxnSpPr>
            <a:cxnSpLocks/>
          </p:cNvCxnSpPr>
          <p:nvPr/>
        </p:nvCxnSpPr>
        <p:spPr>
          <a:xfrm flipH="1">
            <a:off x="8808833" y="1606657"/>
            <a:ext cx="12600" cy="449273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FF212D-BA04-C855-F8F4-E58A86092712}"/>
              </a:ext>
            </a:extLst>
          </p:cNvPr>
          <p:cNvCxnSpPr>
            <a:cxnSpLocks/>
          </p:cNvCxnSpPr>
          <p:nvPr/>
        </p:nvCxnSpPr>
        <p:spPr>
          <a:xfrm>
            <a:off x="10477196" y="1374992"/>
            <a:ext cx="0" cy="47244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D5207A-0B25-B5D8-2911-B7AF7572A57A}"/>
              </a:ext>
            </a:extLst>
          </p:cNvPr>
          <p:cNvCxnSpPr>
            <a:cxnSpLocks/>
          </p:cNvCxnSpPr>
          <p:nvPr/>
        </p:nvCxnSpPr>
        <p:spPr>
          <a:xfrm>
            <a:off x="1533221" y="1163854"/>
            <a:ext cx="0" cy="493553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9AAE918-2FE1-C322-583C-A390732EE83C}"/>
              </a:ext>
            </a:extLst>
          </p:cNvPr>
          <p:cNvCxnSpPr/>
          <p:nvPr/>
        </p:nvCxnSpPr>
        <p:spPr>
          <a:xfrm flipH="1">
            <a:off x="8461071" y="1832082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05F78BF-29F4-AD46-5471-6E2024909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102447"/>
              </p:ext>
            </p:extLst>
          </p:nvPr>
        </p:nvGraphicFramePr>
        <p:xfrm>
          <a:off x="2587160" y="2969595"/>
          <a:ext cx="4871616" cy="269061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871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0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b="0" dirty="0">
                        <a:latin typeface="+mn-ea"/>
                      </a:endParaRPr>
                    </a:p>
                  </a:txBody>
                  <a:tcPr marL="71144" marR="71144" marT="35600" marB="35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3C76902-0D97-520F-CED0-3E792777C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64801"/>
              </p:ext>
            </p:extLst>
          </p:nvPr>
        </p:nvGraphicFramePr>
        <p:xfrm>
          <a:off x="4444416" y="2140530"/>
          <a:ext cx="1102283" cy="2591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2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26.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연구성과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15" marR="91415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5265208-4C67-FA8A-F24E-2E1FFBD46CA7}"/>
              </a:ext>
            </a:extLst>
          </p:cNvPr>
          <p:cNvCxnSpPr>
            <a:cxnSpLocks/>
          </p:cNvCxnSpPr>
          <p:nvPr/>
        </p:nvCxnSpPr>
        <p:spPr>
          <a:xfrm flipH="1">
            <a:off x="1537983" y="6099392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2B02DD75-F830-82B6-273C-FDF158B3C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608190"/>
              </p:ext>
            </p:extLst>
          </p:nvPr>
        </p:nvGraphicFramePr>
        <p:xfrm>
          <a:off x="2746125" y="3053958"/>
          <a:ext cx="4526154" cy="100760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526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6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연구성과 소식들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8BA779FA-661B-ED56-2A68-6704750D3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157669"/>
              </p:ext>
            </p:extLst>
          </p:nvPr>
        </p:nvGraphicFramePr>
        <p:xfrm>
          <a:off x="5696049" y="4259036"/>
          <a:ext cx="1576230" cy="40711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1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연구성과 더 보기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3608217-F2F0-981C-B891-E6B5AA7D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457683"/>
              </p:ext>
            </p:extLst>
          </p:nvPr>
        </p:nvGraphicFramePr>
        <p:xfrm>
          <a:off x="2746124" y="4256935"/>
          <a:ext cx="1385980" cy="64051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난치성 방광감염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, </a:t>
                      </a:r>
                    </a:p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면역요법으로 치료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4B81A615-E75B-5AAC-46A1-8DB2592FC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836557"/>
              </p:ext>
            </p:extLst>
          </p:nvPr>
        </p:nvGraphicFramePr>
        <p:xfrm>
          <a:off x="4224563" y="4256935"/>
          <a:ext cx="1349543" cy="64051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9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차세대 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3D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전극 합성기술의 새로운 길을 열다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33D4C06-D7DE-2540-3A3A-2A6ED027AF29}"/>
              </a:ext>
            </a:extLst>
          </p:cNvPr>
          <p:cNvSpPr/>
          <p:nvPr/>
        </p:nvSpPr>
        <p:spPr>
          <a:xfrm>
            <a:off x="5835317" y="3861566"/>
            <a:ext cx="86029" cy="923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8DA260-26AD-63D9-8DB0-68005B1980D5}"/>
              </a:ext>
            </a:extLst>
          </p:cNvPr>
          <p:cNvSpPr/>
          <p:nvPr/>
        </p:nvSpPr>
        <p:spPr>
          <a:xfrm>
            <a:off x="5971580" y="3862144"/>
            <a:ext cx="86029" cy="9120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73FB003-60C1-7CB3-45FF-97F235A4EF64}"/>
              </a:ext>
            </a:extLst>
          </p:cNvPr>
          <p:cNvSpPr/>
          <p:nvPr/>
        </p:nvSpPr>
        <p:spPr>
          <a:xfrm>
            <a:off x="6107843" y="3858499"/>
            <a:ext cx="86029" cy="923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335C826-77B6-1816-70FF-554853F374D4}"/>
              </a:ext>
            </a:extLst>
          </p:cNvPr>
          <p:cNvSpPr/>
          <p:nvPr/>
        </p:nvSpPr>
        <p:spPr>
          <a:xfrm>
            <a:off x="6238010" y="3858499"/>
            <a:ext cx="86029" cy="923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6FB812-93C5-C206-9976-79C1FFB285DE}"/>
              </a:ext>
            </a:extLst>
          </p:cNvPr>
          <p:cNvSpPr/>
          <p:nvPr/>
        </p:nvSpPr>
        <p:spPr>
          <a:xfrm>
            <a:off x="6368177" y="3858499"/>
            <a:ext cx="92853" cy="923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725DB83-AF7F-B75F-ACF9-4C5DA1B86625}"/>
              </a:ext>
            </a:extLst>
          </p:cNvPr>
          <p:cNvSpPr/>
          <p:nvPr/>
        </p:nvSpPr>
        <p:spPr>
          <a:xfrm>
            <a:off x="6500262" y="3861111"/>
            <a:ext cx="86029" cy="923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3FEA346-AFDE-FF6C-F025-2CFA4BAD32D6}"/>
              </a:ext>
            </a:extLst>
          </p:cNvPr>
          <p:cNvSpPr/>
          <p:nvPr/>
        </p:nvSpPr>
        <p:spPr>
          <a:xfrm>
            <a:off x="6630429" y="3858499"/>
            <a:ext cx="86029" cy="923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936EA6-9A0D-9360-90CD-5AF5DF9C0E6F}"/>
              </a:ext>
            </a:extLst>
          </p:cNvPr>
          <p:cNvSpPr/>
          <p:nvPr/>
        </p:nvSpPr>
        <p:spPr>
          <a:xfrm>
            <a:off x="6760596" y="3858499"/>
            <a:ext cx="86029" cy="923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FF3D7720-F70A-4704-DDAE-E7FE532EAD7D}"/>
              </a:ext>
            </a:extLst>
          </p:cNvPr>
          <p:cNvSpPr/>
          <p:nvPr/>
        </p:nvSpPr>
        <p:spPr>
          <a:xfrm rot="5400000">
            <a:off x="6934890" y="3861108"/>
            <a:ext cx="141400" cy="92854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F6D0A4A2-F6C5-64A0-6B28-14C65EC7E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862676"/>
              </p:ext>
            </p:extLst>
          </p:nvPr>
        </p:nvGraphicFramePr>
        <p:xfrm>
          <a:off x="2755038" y="4958573"/>
          <a:ext cx="1385980" cy="64051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난치성 방광감염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면역요법으로 치료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A21B7F06-C538-4A24-AF4B-929F71F7C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63291"/>
              </p:ext>
            </p:extLst>
          </p:nvPr>
        </p:nvGraphicFramePr>
        <p:xfrm>
          <a:off x="4233477" y="4958573"/>
          <a:ext cx="1349543" cy="64051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9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차세대 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3D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전극 합성기술의 새로운 길을 열다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B1B48212-B7E9-725E-46BE-331B2B34D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4714"/>
              </p:ext>
            </p:extLst>
          </p:nvPr>
        </p:nvGraphicFramePr>
        <p:xfrm>
          <a:off x="5696049" y="4720358"/>
          <a:ext cx="1576230" cy="4071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11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연구성과 더 보기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6B67B6A8-DD03-1EEF-FDD0-A313D8145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944886"/>
              </p:ext>
            </p:extLst>
          </p:nvPr>
        </p:nvGraphicFramePr>
        <p:xfrm>
          <a:off x="5696049" y="5191979"/>
          <a:ext cx="1576230" cy="40711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11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연구성과 더 보기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62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B24F3D7-E317-2C2C-B2D8-CD585996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78C678-5B19-551B-AFF6-09D66674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E29D891-5690-A06D-13AE-A1036A53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스토리보드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F4460-24AD-227D-0C6B-03F603C6F121}"/>
              </a:ext>
            </a:extLst>
          </p:cNvPr>
          <p:cNvSpPr txBox="1"/>
          <p:nvPr/>
        </p:nvSpPr>
        <p:spPr>
          <a:xfrm>
            <a:off x="1534808" y="9653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프로젝트이름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D3716-EC65-424D-5500-F5D156B5F577}"/>
              </a:ext>
            </a:extLst>
          </p:cNvPr>
          <p:cNvSpPr txBox="1"/>
          <p:nvPr/>
        </p:nvSpPr>
        <p:spPr>
          <a:xfrm>
            <a:off x="1534808" y="11812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8A5B3-5384-6793-0B60-F2E06F20E0D8}"/>
              </a:ext>
            </a:extLst>
          </p:cNvPr>
          <p:cNvSpPr txBox="1"/>
          <p:nvPr/>
        </p:nvSpPr>
        <p:spPr>
          <a:xfrm>
            <a:off x="2539696" y="965307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국민대학교 웹사이트 리뉴얼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FAE99-D739-F43B-B7D6-8B49D1C0BB30}"/>
              </a:ext>
            </a:extLst>
          </p:cNvPr>
          <p:cNvSpPr txBox="1"/>
          <p:nvPr/>
        </p:nvSpPr>
        <p:spPr>
          <a:xfrm>
            <a:off x="2539696" y="1181207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메인페이지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레이아웃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1-4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F955A-8557-4A3C-0919-D9E77152DA28}"/>
              </a:ext>
            </a:extLst>
          </p:cNvPr>
          <p:cNvSpPr txBox="1"/>
          <p:nvPr/>
        </p:nvSpPr>
        <p:spPr>
          <a:xfrm>
            <a:off x="8462658" y="1181207"/>
            <a:ext cx="84931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작성자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040CA-511A-5FA8-98CB-419461128C51}"/>
              </a:ext>
            </a:extLst>
          </p:cNvPr>
          <p:cNvSpPr txBox="1"/>
          <p:nvPr/>
        </p:nvSpPr>
        <p:spPr>
          <a:xfrm>
            <a:off x="9311971" y="1181207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송대건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D2B2D-8F69-0538-D200-11364D3CB2ED}"/>
              </a:ext>
            </a:extLst>
          </p:cNvPr>
          <p:cNvSpPr txBox="1"/>
          <p:nvPr/>
        </p:nvSpPr>
        <p:spPr>
          <a:xfrm>
            <a:off x="4995558" y="9653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rgbClr val="760023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rgbClr val="760023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D3635-E601-DCD4-6C16-F61815E05C17}"/>
              </a:ext>
            </a:extLst>
          </p:cNvPr>
          <p:cNvSpPr txBox="1"/>
          <p:nvPr/>
        </p:nvSpPr>
        <p:spPr>
          <a:xfrm>
            <a:off x="6009971" y="965307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Main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페이지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( 0.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메인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A4B45-B6FC-A00A-1632-D76D11C3C270}"/>
              </a:ext>
            </a:extLst>
          </p:cNvPr>
          <p:cNvSpPr txBox="1"/>
          <p:nvPr/>
        </p:nvSpPr>
        <p:spPr>
          <a:xfrm>
            <a:off x="8462658" y="1393932"/>
            <a:ext cx="2014538" cy="215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rgbClr val="760023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rgbClr val="760023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0B59D-51B5-C5A9-0230-55E086BE3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146" y="1609832"/>
            <a:ext cx="1670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 b="1">
                <a:solidFill>
                  <a:schemeClr val="bg1"/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50AAC-F352-26B4-2847-2000CD65E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2658" y="1606657"/>
            <a:ext cx="4143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 b="1" dirty="0">
                <a:solidFill>
                  <a:schemeClr val="bg1"/>
                </a:solidFill>
                <a:latin typeface="+mn-ea"/>
                <a:ea typeface="+mn-ea"/>
              </a:rPr>
              <a:t>번호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01C55-5E8C-1139-F030-2BB0BB2C84F7}"/>
              </a:ext>
            </a:extLst>
          </p:cNvPr>
          <p:cNvSpPr txBox="1"/>
          <p:nvPr/>
        </p:nvSpPr>
        <p:spPr>
          <a:xfrm>
            <a:off x="8492836" y="182255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27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1AD50-D37B-E701-BAA3-6BF93D60E566}"/>
              </a:ext>
            </a:extLst>
          </p:cNvPr>
          <p:cNvSpPr txBox="1"/>
          <p:nvPr/>
        </p:nvSpPr>
        <p:spPr>
          <a:xfrm>
            <a:off x="8807146" y="182255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메인컨텐츠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주요행사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2DB58DC-A3B8-59EE-47F5-44C1A440267B}"/>
              </a:ext>
            </a:extLst>
          </p:cNvPr>
          <p:cNvCxnSpPr>
            <a:cxnSpLocks/>
          </p:cNvCxnSpPr>
          <p:nvPr/>
        </p:nvCxnSpPr>
        <p:spPr>
          <a:xfrm flipH="1">
            <a:off x="8461071" y="965307"/>
            <a:ext cx="7937" cy="513408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897366-0BF6-5B52-C275-FE19B0E75CD1}"/>
              </a:ext>
            </a:extLst>
          </p:cNvPr>
          <p:cNvCxnSpPr>
            <a:cxnSpLocks/>
          </p:cNvCxnSpPr>
          <p:nvPr/>
        </p:nvCxnSpPr>
        <p:spPr>
          <a:xfrm flipH="1">
            <a:off x="8808833" y="1606657"/>
            <a:ext cx="12600" cy="449273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FF212D-BA04-C855-F8F4-E58A86092712}"/>
              </a:ext>
            </a:extLst>
          </p:cNvPr>
          <p:cNvCxnSpPr>
            <a:cxnSpLocks/>
          </p:cNvCxnSpPr>
          <p:nvPr/>
        </p:nvCxnSpPr>
        <p:spPr>
          <a:xfrm>
            <a:off x="10477196" y="1374992"/>
            <a:ext cx="0" cy="47244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D5207A-0B25-B5D8-2911-B7AF7572A57A}"/>
              </a:ext>
            </a:extLst>
          </p:cNvPr>
          <p:cNvCxnSpPr>
            <a:cxnSpLocks/>
          </p:cNvCxnSpPr>
          <p:nvPr/>
        </p:nvCxnSpPr>
        <p:spPr>
          <a:xfrm>
            <a:off x="1533221" y="1163854"/>
            <a:ext cx="0" cy="493553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9AAE918-2FE1-C322-583C-A390732EE83C}"/>
              </a:ext>
            </a:extLst>
          </p:cNvPr>
          <p:cNvCxnSpPr/>
          <p:nvPr/>
        </p:nvCxnSpPr>
        <p:spPr>
          <a:xfrm flipH="1">
            <a:off x="8461071" y="1832082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05F78BF-29F4-AD46-5471-6E2024909412}"/>
              </a:ext>
            </a:extLst>
          </p:cNvPr>
          <p:cNvGraphicFramePr>
            <a:graphicFrameLocks noGrp="1"/>
          </p:cNvGraphicFramePr>
          <p:nvPr/>
        </p:nvGraphicFramePr>
        <p:xfrm>
          <a:off x="2587160" y="2969595"/>
          <a:ext cx="4871616" cy="269061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871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0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b="0" dirty="0">
                        <a:latin typeface="+mn-ea"/>
                      </a:endParaRPr>
                    </a:p>
                  </a:txBody>
                  <a:tcPr marL="71144" marR="71144" marT="35600" marB="35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3C76902-0D97-520F-CED0-3E792777C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97890"/>
              </p:ext>
            </p:extLst>
          </p:nvPr>
        </p:nvGraphicFramePr>
        <p:xfrm>
          <a:off x="4444416" y="2140530"/>
          <a:ext cx="1102283" cy="2591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2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27.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주요행사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15" marR="91415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5265208-4C67-FA8A-F24E-2E1FFBD46CA7}"/>
              </a:ext>
            </a:extLst>
          </p:cNvPr>
          <p:cNvCxnSpPr>
            <a:cxnSpLocks/>
          </p:cNvCxnSpPr>
          <p:nvPr/>
        </p:nvCxnSpPr>
        <p:spPr>
          <a:xfrm flipH="1">
            <a:off x="1537983" y="6099392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2B02DD75-F830-82B6-273C-FDF158B3C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13960"/>
              </p:ext>
            </p:extLst>
          </p:nvPr>
        </p:nvGraphicFramePr>
        <p:xfrm>
          <a:off x="2746126" y="3303397"/>
          <a:ext cx="1272222" cy="222641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7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4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1.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연구성과 소식들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8BA779FA-661B-ED56-2A68-6704750D3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611106"/>
              </p:ext>
            </p:extLst>
          </p:nvPr>
        </p:nvGraphicFramePr>
        <p:xfrm>
          <a:off x="5696049" y="3310761"/>
          <a:ext cx="1576230" cy="33038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0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주요행사 더 보기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B33D4C06-D7DE-2540-3A3A-2A6ED027AF29}"/>
              </a:ext>
            </a:extLst>
          </p:cNvPr>
          <p:cNvSpPr/>
          <p:nvPr/>
        </p:nvSpPr>
        <p:spPr>
          <a:xfrm>
            <a:off x="2925880" y="3093381"/>
            <a:ext cx="86029" cy="923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8DA260-26AD-63D9-8DB0-68005B1980D5}"/>
              </a:ext>
            </a:extLst>
          </p:cNvPr>
          <p:cNvSpPr/>
          <p:nvPr/>
        </p:nvSpPr>
        <p:spPr>
          <a:xfrm>
            <a:off x="3062143" y="3093959"/>
            <a:ext cx="86029" cy="9120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73FB003-60C1-7CB3-45FF-97F235A4EF64}"/>
              </a:ext>
            </a:extLst>
          </p:cNvPr>
          <p:cNvSpPr/>
          <p:nvPr/>
        </p:nvSpPr>
        <p:spPr>
          <a:xfrm>
            <a:off x="3198406" y="3090314"/>
            <a:ext cx="86029" cy="923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335C826-77B6-1816-70FF-554853F374D4}"/>
              </a:ext>
            </a:extLst>
          </p:cNvPr>
          <p:cNvSpPr/>
          <p:nvPr/>
        </p:nvSpPr>
        <p:spPr>
          <a:xfrm>
            <a:off x="3328573" y="3090314"/>
            <a:ext cx="86029" cy="923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6FB812-93C5-C206-9976-79C1FFB285DE}"/>
              </a:ext>
            </a:extLst>
          </p:cNvPr>
          <p:cNvSpPr/>
          <p:nvPr/>
        </p:nvSpPr>
        <p:spPr>
          <a:xfrm>
            <a:off x="3458740" y="3090314"/>
            <a:ext cx="92853" cy="9236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FF3D7720-F70A-4704-DDAE-E7FE532EAD7D}"/>
              </a:ext>
            </a:extLst>
          </p:cNvPr>
          <p:cNvSpPr/>
          <p:nvPr/>
        </p:nvSpPr>
        <p:spPr>
          <a:xfrm rot="5400000">
            <a:off x="2744728" y="3096558"/>
            <a:ext cx="141400" cy="92854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886BEF6-14CD-7740-C5DE-B158F62B9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6841"/>
              </p:ext>
            </p:extLst>
          </p:nvPr>
        </p:nvGraphicFramePr>
        <p:xfrm>
          <a:off x="4141018" y="3310761"/>
          <a:ext cx="1349543" cy="22190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9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90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2.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연구성과 소식들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FC3E5C06-012A-258D-9C3B-253E4D5D7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639262"/>
              </p:ext>
            </p:extLst>
          </p:nvPr>
        </p:nvGraphicFramePr>
        <p:xfrm>
          <a:off x="5696049" y="3682479"/>
          <a:ext cx="1576230" cy="33038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1.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주요행사 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5BE6DDE3-292B-D1AD-AD56-82188EB3B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970128"/>
              </p:ext>
            </p:extLst>
          </p:nvPr>
        </p:nvGraphicFramePr>
        <p:xfrm>
          <a:off x="5696049" y="4045895"/>
          <a:ext cx="1576230" cy="33038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2.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주요행사 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A34A011E-2D32-D986-05A7-F40651310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41435"/>
              </p:ext>
            </p:extLst>
          </p:nvPr>
        </p:nvGraphicFramePr>
        <p:xfrm>
          <a:off x="5696049" y="4430677"/>
          <a:ext cx="1576230" cy="33038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3.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주요행사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BF54819-4940-6AE5-395C-E0F9252AF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94549"/>
              </p:ext>
            </p:extLst>
          </p:nvPr>
        </p:nvGraphicFramePr>
        <p:xfrm>
          <a:off x="5693053" y="4802107"/>
          <a:ext cx="1576230" cy="33038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4.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주요행사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9697DF00-6368-5AAA-FD03-2CB53A6E5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523159"/>
              </p:ext>
            </p:extLst>
          </p:nvPr>
        </p:nvGraphicFramePr>
        <p:xfrm>
          <a:off x="5693053" y="5199433"/>
          <a:ext cx="1576230" cy="33038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0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5.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주요행사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Text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195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CF0DA8E-A48E-2880-C5B5-E629B744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466EB4-37E5-709A-A806-F0EDA4DB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F783CD-1062-8618-432A-0C4A23B64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스토리보드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8CF63-3E18-9579-9F8F-67571EA9D990}"/>
              </a:ext>
            </a:extLst>
          </p:cNvPr>
          <p:cNvSpPr txBox="1"/>
          <p:nvPr/>
        </p:nvSpPr>
        <p:spPr>
          <a:xfrm>
            <a:off x="1534808" y="9653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프로젝트이름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93B35-F29D-A2BA-2FB3-9C18AF547C0A}"/>
              </a:ext>
            </a:extLst>
          </p:cNvPr>
          <p:cNvSpPr txBox="1"/>
          <p:nvPr/>
        </p:nvSpPr>
        <p:spPr>
          <a:xfrm>
            <a:off x="1534808" y="11812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F120B-70C9-C837-DDE4-19562B72EEEC}"/>
              </a:ext>
            </a:extLst>
          </p:cNvPr>
          <p:cNvSpPr txBox="1"/>
          <p:nvPr/>
        </p:nvSpPr>
        <p:spPr>
          <a:xfrm>
            <a:off x="2539696" y="965307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국민대학교 웹사이트 리뉴얼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0D17D-6B2F-80C1-82AE-EE11A5EEB272}"/>
              </a:ext>
            </a:extLst>
          </p:cNvPr>
          <p:cNvSpPr txBox="1"/>
          <p:nvPr/>
        </p:nvSpPr>
        <p:spPr>
          <a:xfrm>
            <a:off x="2539696" y="1181207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메인페이지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레이아웃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1-5, </a:t>
            </a: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푸터페이지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레이아웃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DB817-A362-9465-A148-1C062950F471}"/>
              </a:ext>
            </a:extLst>
          </p:cNvPr>
          <p:cNvSpPr txBox="1"/>
          <p:nvPr/>
        </p:nvSpPr>
        <p:spPr>
          <a:xfrm>
            <a:off x="8462658" y="965307"/>
            <a:ext cx="84931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버전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A1599-A925-ABBC-F0C3-6A75A6ADBC90}"/>
              </a:ext>
            </a:extLst>
          </p:cNvPr>
          <p:cNvSpPr txBox="1"/>
          <p:nvPr/>
        </p:nvSpPr>
        <p:spPr>
          <a:xfrm>
            <a:off x="8462658" y="1181207"/>
            <a:ext cx="84931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작성자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D5A9B-C032-3C6B-DC04-D3D31E20C114}"/>
              </a:ext>
            </a:extLst>
          </p:cNvPr>
          <p:cNvSpPr txBox="1"/>
          <p:nvPr/>
        </p:nvSpPr>
        <p:spPr>
          <a:xfrm>
            <a:off x="9311971" y="965307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1.0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2A847-6C58-39FD-F0FA-B99CCC3A8A5E}"/>
              </a:ext>
            </a:extLst>
          </p:cNvPr>
          <p:cNvSpPr txBox="1"/>
          <p:nvPr/>
        </p:nvSpPr>
        <p:spPr>
          <a:xfrm>
            <a:off x="9311971" y="1181207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송대건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BC570-2815-7208-CBA1-84D3329BED19}"/>
              </a:ext>
            </a:extLst>
          </p:cNvPr>
          <p:cNvSpPr txBox="1"/>
          <p:nvPr/>
        </p:nvSpPr>
        <p:spPr>
          <a:xfrm>
            <a:off x="4995558" y="965307"/>
            <a:ext cx="1008063" cy="214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rgbClr val="760023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rgbClr val="760023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rgbClr val="760023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FB0E37-4044-65BA-1C8F-0CCB27FD7546}"/>
              </a:ext>
            </a:extLst>
          </p:cNvPr>
          <p:cNvSpPr txBox="1"/>
          <p:nvPr/>
        </p:nvSpPr>
        <p:spPr>
          <a:xfrm>
            <a:off x="6009971" y="965307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Footer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페이지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( 0.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메인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708352-7789-2A8C-3E03-97D34B4B7F1E}"/>
              </a:ext>
            </a:extLst>
          </p:cNvPr>
          <p:cNvSpPr txBox="1"/>
          <p:nvPr/>
        </p:nvSpPr>
        <p:spPr>
          <a:xfrm>
            <a:off x="8462658" y="1393932"/>
            <a:ext cx="2014538" cy="215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rgbClr val="760023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rgbClr val="760023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4C98B-21F0-4D13-F233-88BB26FFC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146" y="1609832"/>
            <a:ext cx="1670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 b="1">
                <a:solidFill>
                  <a:schemeClr val="bg1"/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FA2C7-F04E-36DD-CCD4-5EC2E4186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2658" y="1606657"/>
            <a:ext cx="4143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 b="1">
                <a:solidFill>
                  <a:schemeClr val="bg1"/>
                </a:solidFill>
                <a:latin typeface="+mn-ea"/>
                <a:ea typeface="+mn-ea"/>
              </a:rPr>
              <a:t>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376E2-06D9-5E8B-8546-504F2BD1AEA1}"/>
              </a:ext>
            </a:extLst>
          </p:cNvPr>
          <p:cNvSpPr txBox="1"/>
          <p:nvPr/>
        </p:nvSpPr>
        <p:spPr>
          <a:xfrm>
            <a:off x="8462658" y="182255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28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0A769-CBA4-9D2E-A367-A67682D8511C}"/>
              </a:ext>
            </a:extLst>
          </p:cNvPr>
          <p:cNvSpPr txBox="1"/>
          <p:nvPr/>
        </p:nvSpPr>
        <p:spPr>
          <a:xfrm>
            <a:off x="8807146" y="182255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메인컨텐츠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– KU 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미디어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E817C3-993A-B42D-A6E1-0C2FF40D0E5A}"/>
              </a:ext>
            </a:extLst>
          </p:cNvPr>
          <p:cNvCxnSpPr/>
          <p:nvPr/>
        </p:nvCxnSpPr>
        <p:spPr>
          <a:xfrm flipH="1">
            <a:off x="8461071" y="1832082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7A5862D-EB55-AC73-C693-B465947DA396}"/>
              </a:ext>
            </a:extLst>
          </p:cNvPr>
          <p:cNvSpPr txBox="1"/>
          <p:nvPr/>
        </p:nvSpPr>
        <p:spPr>
          <a:xfrm>
            <a:off x="8462658" y="2026505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29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D0F75-3C3F-8F32-838E-840DD2CA24C2}"/>
              </a:ext>
            </a:extLst>
          </p:cNvPr>
          <p:cNvSpPr txBox="1"/>
          <p:nvPr/>
        </p:nvSpPr>
        <p:spPr>
          <a:xfrm>
            <a:off x="8807146" y="202650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대학정보공시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6AFE3B-805C-3B94-E730-94DA9D8F4F45}"/>
              </a:ext>
            </a:extLst>
          </p:cNvPr>
          <p:cNvSpPr txBox="1"/>
          <p:nvPr/>
        </p:nvSpPr>
        <p:spPr>
          <a:xfrm>
            <a:off x="8461071" y="224240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30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26624-A906-BEB8-BBA3-6C093FB450B7}"/>
              </a:ext>
            </a:extLst>
          </p:cNvPr>
          <p:cNvSpPr txBox="1"/>
          <p:nvPr/>
        </p:nvSpPr>
        <p:spPr>
          <a:xfrm>
            <a:off x="8805559" y="224240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정보공개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6C25306-FC37-8214-42E6-08B61A328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630459"/>
              </p:ext>
            </p:extLst>
          </p:nvPr>
        </p:nvGraphicFramePr>
        <p:xfrm>
          <a:off x="4265728" y="1502963"/>
          <a:ext cx="1433233" cy="25912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33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1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28.</a:t>
                      </a:r>
                      <a:r>
                        <a:rPr lang="en-US" altLang="ko-KR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KU</a:t>
                      </a:r>
                      <a:r>
                        <a:rPr lang="ko-KR" altLang="en-US" sz="800" b="1" baseline="0" dirty="0">
                          <a:solidFill>
                            <a:srgbClr val="760023"/>
                          </a:solidFill>
                          <a:latin typeface="+mn-ea"/>
                        </a:rPr>
                        <a:t> 미디어</a:t>
                      </a:r>
                      <a:endParaRPr lang="en-US" altLang="ko-KR" sz="800" b="1" kern="1200" dirty="0">
                        <a:solidFill>
                          <a:srgbClr val="760023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15" marR="91415" marT="45677" marB="45677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BB8700-07CE-7C98-A39D-40CE7B187B5C}"/>
              </a:ext>
            </a:extLst>
          </p:cNvPr>
          <p:cNvCxnSpPr>
            <a:cxnSpLocks/>
          </p:cNvCxnSpPr>
          <p:nvPr/>
        </p:nvCxnSpPr>
        <p:spPr>
          <a:xfrm flipH="1">
            <a:off x="8461071" y="965307"/>
            <a:ext cx="7937" cy="513408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F2C6398-5AD7-AAEE-7AB7-473914EBB626}"/>
              </a:ext>
            </a:extLst>
          </p:cNvPr>
          <p:cNvCxnSpPr>
            <a:cxnSpLocks/>
          </p:cNvCxnSpPr>
          <p:nvPr/>
        </p:nvCxnSpPr>
        <p:spPr>
          <a:xfrm flipH="1">
            <a:off x="8808833" y="1606657"/>
            <a:ext cx="12600" cy="449273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AD2524F-56BE-2FB5-ED22-B26D0ADB23A7}"/>
              </a:ext>
            </a:extLst>
          </p:cNvPr>
          <p:cNvCxnSpPr>
            <a:cxnSpLocks/>
          </p:cNvCxnSpPr>
          <p:nvPr/>
        </p:nvCxnSpPr>
        <p:spPr>
          <a:xfrm>
            <a:off x="10477196" y="1374992"/>
            <a:ext cx="0" cy="47244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58A075F-9566-82CD-35F6-AED91863F5D3}"/>
              </a:ext>
            </a:extLst>
          </p:cNvPr>
          <p:cNvCxnSpPr>
            <a:cxnSpLocks/>
          </p:cNvCxnSpPr>
          <p:nvPr/>
        </p:nvCxnSpPr>
        <p:spPr>
          <a:xfrm>
            <a:off x="1533221" y="1163854"/>
            <a:ext cx="0" cy="493553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4871824-6228-00C9-58A4-048B9A766F7D}"/>
              </a:ext>
            </a:extLst>
          </p:cNvPr>
          <p:cNvSpPr txBox="1"/>
          <p:nvPr/>
        </p:nvSpPr>
        <p:spPr>
          <a:xfrm>
            <a:off x="8472295" y="2415530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31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B942D0-7DEC-60DB-98DA-1C6F21DA43C9}"/>
              </a:ext>
            </a:extLst>
          </p:cNvPr>
          <p:cNvSpPr txBox="1"/>
          <p:nvPr/>
        </p:nvSpPr>
        <p:spPr>
          <a:xfrm>
            <a:off x="8464084" y="2606623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32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BA911-9C4B-6A05-50E2-BD37EEA6A6D4}"/>
              </a:ext>
            </a:extLst>
          </p:cNvPr>
          <p:cNvSpPr txBox="1"/>
          <p:nvPr/>
        </p:nvSpPr>
        <p:spPr>
          <a:xfrm>
            <a:off x="8464085" y="2802441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33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BDBC6-0E07-A021-CE61-A1CBD96E613F}"/>
              </a:ext>
            </a:extLst>
          </p:cNvPr>
          <p:cNvSpPr txBox="1"/>
          <p:nvPr/>
        </p:nvSpPr>
        <p:spPr>
          <a:xfrm>
            <a:off x="8831098" y="242168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 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개인정보처리방침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B9DAE5-5FCF-5957-2FF8-EF07B7FA5F34}"/>
              </a:ext>
            </a:extLst>
          </p:cNvPr>
          <p:cNvSpPr txBox="1"/>
          <p:nvPr/>
        </p:nvSpPr>
        <p:spPr>
          <a:xfrm>
            <a:off x="8801073" y="261068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 KU</a:t>
            </a: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옴부즈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D48CD4-44A4-FFCF-8740-0531CBD94757}"/>
              </a:ext>
            </a:extLst>
          </p:cNvPr>
          <p:cNvSpPr txBox="1"/>
          <p:nvPr/>
        </p:nvSpPr>
        <p:spPr>
          <a:xfrm>
            <a:off x="8817403" y="2802682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캠퍼스안전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21607F-9315-00C8-73BE-5EE5D28915C5}"/>
              </a:ext>
            </a:extLst>
          </p:cNvPr>
          <p:cNvSpPr txBox="1"/>
          <p:nvPr/>
        </p:nvSpPr>
        <p:spPr>
          <a:xfrm>
            <a:off x="8471389" y="3010976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34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9840D7-0DF2-D4A5-972C-5C38AF71A723}"/>
              </a:ext>
            </a:extLst>
          </p:cNvPr>
          <p:cNvSpPr txBox="1"/>
          <p:nvPr/>
        </p:nvSpPr>
        <p:spPr>
          <a:xfrm>
            <a:off x="8817403" y="3017538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교내주요 연락처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A181E957-CC38-68E9-1AC3-1EDF9F4DA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898258"/>
              </p:ext>
            </p:extLst>
          </p:nvPr>
        </p:nvGraphicFramePr>
        <p:xfrm>
          <a:off x="1620150" y="1902194"/>
          <a:ext cx="6724388" cy="21255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24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55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b="0" dirty="0">
                        <a:latin typeface="+mn-ea"/>
                      </a:endParaRPr>
                    </a:p>
                  </a:txBody>
                  <a:tcPr marL="71144" marR="71144" marT="35600" marB="35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5A42B278-B5A9-40A6-6EE2-0EDBBAB51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372169"/>
              </p:ext>
            </p:extLst>
          </p:nvPr>
        </p:nvGraphicFramePr>
        <p:xfrm>
          <a:off x="1645367" y="4754882"/>
          <a:ext cx="6724388" cy="12044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24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4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144" marR="71144" marT="35600" marB="356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13AEEEE9-7DD2-B113-0A9E-BD5F3BB9D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731560"/>
              </p:ext>
            </p:extLst>
          </p:nvPr>
        </p:nvGraphicFramePr>
        <p:xfrm>
          <a:off x="4491219" y="4341274"/>
          <a:ext cx="982250" cy="3349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8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760023"/>
                          </a:solidFill>
                          <a:latin typeface="+mn-ea"/>
                        </a:rPr>
                        <a:t>FOOTER</a:t>
                      </a:r>
                    </a:p>
                  </a:txBody>
                  <a:tcPr marL="91415" marR="91415" marT="45570" marB="45570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D3960D4-A01E-2013-F0DB-E69E752E4F04}"/>
              </a:ext>
            </a:extLst>
          </p:cNvPr>
          <p:cNvCxnSpPr>
            <a:cxnSpLocks/>
          </p:cNvCxnSpPr>
          <p:nvPr/>
        </p:nvCxnSpPr>
        <p:spPr>
          <a:xfrm flipH="1">
            <a:off x="1533221" y="6099392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595DCFEB-BA44-CA1B-AF8A-AC6462094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366860"/>
              </p:ext>
            </p:extLst>
          </p:nvPr>
        </p:nvGraphicFramePr>
        <p:xfrm>
          <a:off x="2249945" y="2214100"/>
          <a:ext cx="1576229" cy="6664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2022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고려대학교 채용박람회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(KU JOB FAIR)</a:t>
                      </a: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9145F0B1-AA47-BB35-1716-C80EA42DB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741273"/>
              </p:ext>
            </p:extLst>
          </p:nvPr>
        </p:nvGraphicFramePr>
        <p:xfrm>
          <a:off x="4217067" y="2215690"/>
          <a:ext cx="1576229" cy="6664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2022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고려대학교 채용박람회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(KU JOB FAIR)</a:t>
                      </a: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F30F94E5-99C0-AF7C-0FC7-0DA2BD5DD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451850"/>
              </p:ext>
            </p:extLst>
          </p:nvPr>
        </p:nvGraphicFramePr>
        <p:xfrm>
          <a:off x="6184189" y="2233631"/>
          <a:ext cx="1576229" cy="6664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2022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고려대학교 채용박람회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(KU JOB FAIR)</a:t>
                      </a: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4A174D3E-A386-6ADD-0F89-90B328D60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114666"/>
              </p:ext>
            </p:extLst>
          </p:nvPr>
        </p:nvGraphicFramePr>
        <p:xfrm>
          <a:off x="3254055" y="3133895"/>
          <a:ext cx="1576229" cy="6664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2022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고려대학교 채용박람회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(KU JOB FAIR)</a:t>
                      </a: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8BAFE850-A462-64AB-972F-27955A197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079077"/>
              </p:ext>
            </p:extLst>
          </p:nvPr>
        </p:nvGraphicFramePr>
        <p:xfrm>
          <a:off x="5270894" y="3133895"/>
          <a:ext cx="1576229" cy="6664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6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2022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고려대학교 채용박람회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(KU JOB FAIR)</a:t>
                      </a:r>
                    </a:p>
                    <a:p>
                      <a:pPr algn="ctr"/>
                      <a:r>
                        <a:rPr lang="en-US" altLang="ko-KR" sz="8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Img</a:t>
                      </a:r>
                      <a:r>
                        <a:rPr lang="en-US" altLang="ko-KR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760023"/>
                          </a:solidFill>
                          <a:latin typeface="+mn-ea"/>
                        </a:rPr>
                        <a:t>썸네일</a:t>
                      </a:r>
                      <a:endParaRPr lang="en-US" altLang="ko-KR" sz="8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86540" marR="86540" marT="43271" marB="4327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3F35449C-7DBF-F5E9-C5FB-2E8A591E4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583863"/>
              </p:ext>
            </p:extLst>
          </p:nvPr>
        </p:nvGraphicFramePr>
        <p:xfrm>
          <a:off x="1681614" y="4799585"/>
          <a:ext cx="738498" cy="3052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8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29.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대학정보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  <a:p>
                      <a:pPr algn="ctr"/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공시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6195FBB7-6CE4-EB25-6525-284898017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222764"/>
              </p:ext>
            </p:extLst>
          </p:nvPr>
        </p:nvGraphicFramePr>
        <p:xfrm>
          <a:off x="2493811" y="4799585"/>
          <a:ext cx="725159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5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30.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정보공개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0BB75E94-C1C1-4E55-8B03-34C25719A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43299"/>
              </p:ext>
            </p:extLst>
          </p:nvPr>
        </p:nvGraphicFramePr>
        <p:xfrm>
          <a:off x="3289051" y="4799585"/>
          <a:ext cx="884570" cy="3052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84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31.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개인정보처리 방침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05954AC5-196A-52E1-8B37-DEC4E83AF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86132"/>
              </p:ext>
            </p:extLst>
          </p:nvPr>
        </p:nvGraphicFramePr>
        <p:xfrm>
          <a:off x="4244599" y="4799585"/>
          <a:ext cx="792163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32.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KU</a:t>
                      </a:r>
                      <a:r>
                        <a:rPr lang="ko-KR" altLang="en-US" sz="7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옴부즈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25A1883E-60FD-E160-E79D-AF2247BEE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810442"/>
              </p:ext>
            </p:extLst>
          </p:nvPr>
        </p:nvGraphicFramePr>
        <p:xfrm>
          <a:off x="5107937" y="4799585"/>
          <a:ext cx="830818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30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33.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캠퍼스안전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C3047BD7-797B-9184-CC29-61C0F802C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911104"/>
              </p:ext>
            </p:extLst>
          </p:nvPr>
        </p:nvGraphicFramePr>
        <p:xfrm>
          <a:off x="6009733" y="4790537"/>
          <a:ext cx="725159" cy="3052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5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34.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교내주요연락처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8B824E2C-6CEA-F247-D04D-EA32ABA1E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429584"/>
              </p:ext>
            </p:extLst>
          </p:nvPr>
        </p:nvGraphicFramePr>
        <p:xfrm>
          <a:off x="6811614" y="4789658"/>
          <a:ext cx="725159" cy="3052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5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35.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교내주요사이트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E8F96DDD-A1B9-BC24-8107-5D281EB00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070002"/>
              </p:ext>
            </p:extLst>
          </p:nvPr>
        </p:nvGraphicFramePr>
        <p:xfrm>
          <a:off x="7587815" y="4799585"/>
          <a:ext cx="725158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5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36.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7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사이트맵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5528901C-2704-F2C7-EF11-A4D43E064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116118"/>
              </p:ext>
            </p:extLst>
          </p:nvPr>
        </p:nvGraphicFramePr>
        <p:xfrm>
          <a:off x="1681615" y="5206407"/>
          <a:ext cx="812196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2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37.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COVID 19</a:t>
                      </a: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916FFAAC-7672-269B-AC6C-8FCE5031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233200"/>
              </p:ext>
            </p:extLst>
          </p:nvPr>
        </p:nvGraphicFramePr>
        <p:xfrm>
          <a:off x="2539696" y="5206407"/>
          <a:ext cx="792163" cy="214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38.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세종캠퍼스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48477492-A4D0-7C38-1320-4C19FC592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498507"/>
              </p:ext>
            </p:extLst>
          </p:nvPr>
        </p:nvGraphicFramePr>
        <p:xfrm>
          <a:off x="1674346" y="5506072"/>
          <a:ext cx="812196" cy="37741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2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74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39.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LOGO</a:t>
                      </a: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1BEE95BD-AD66-A425-6AB4-AF3CAD256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033918"/>
              </p:ext>
            </p:extLst>
          </p:nvPr>
        </p:nvGraphicFramePr>
        <p:xfrm>
          <a:off x="2553849" y="5518775"/>
          <a:ext cx="812196" cy="37741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2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74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40.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Instagram</a:t>
                      </a: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D14FC5E5-60D8-5FF1-E992-7F9E5A1CD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29494"/>
              </p:ext>
            </p:extLst>
          </p:nvPr>
        </p:nvGraphicFramePr>
        <p:xfrm>
          <a:off x="3444794" y="5518774"/>
          <a:ext cx="812196" cy="37741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2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74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41.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Blog</a:t>
                      </a: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EE41F518-9A7F-22AB-AD9D-3CE7AEC19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527719"/>
              </p:ext>
            </p:extLst>
          </p:nvPr>
        </p:nvGraphicFramePr>
        <p:xfrm>
          <a:off x="4324662" y="5514214"/>
          <a:ext cx="812196" cy="37741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2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74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42.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700" b="1" dirty="0" err="1">
                          <a:solidFill>
                            <a:srgbClr val="760023"/>
                          </a:solidFill>
                          <a:latin typeface="+mn-ea"/>
                        </a:rPr>
                        <a:t>Utube</a:t>
                      </a:r>
                      <a:endParaRPr lang="en-US" altLang="ko-KR" sz="700" b="1" dirty="0">
                        <a:solidFill>
                          <a:srgbClr val="760023"/>
                        </a:solidFill>
                        <a:latin typeface="+mn-ea"/>
                      </a:endParaRP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3080AF0A-85C3-2B90-7BEB-D8DC257D9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118499"/>
              </p:ext>
            </p:extLst>
          </p:nvPr>
        </p:nvGraphicFramePr>
        <p:xfrm>
          <a:off x="5244842" y="5506144"/>
          <a:ext cx="812196" cy="37741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2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74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43.</a:t>
                      </a:r>
                      <a:r>
                        <a:rPr lang="ko-KR" altLang="en-US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760023"/>
                          </a:solidFill>
                          <a:latin typeface="+mn-ea"/>
                        </a:rPr>
                        <a:t>Facebook</a:t>
                      </a:r>
                    </a:p>
                  </a:txBody>
                  <a:tcPr marL="91422" marR="91422" marT="45924" marB="45924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681BD42A-2C97-E663-E764-6C3D5F984AF6}"/>
              </a:ext>
            </a:extLst>
          </p:cNvPr>
          <p:cNvSpPr txBox="1"/>
          <p:nvPr/>
        </p:nvSpPr>
        <p:spPr>
          <a:xfrm>
            <a:off x="8824707" y="321596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교내주요 사이트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54BA300-6348-C147-AF6E-FCCB1793F2E4}"/>
              </a:ext>
            </a:extLst>
          </p:cNvPr>
          <p:cNvSpPr txBox="1"/>
          <p:nvPr/>
        </p:nvSpPr>
        <p:spPr>
          <a:xfrm>
            <a:off x="8824707" y="3423606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b="1" dirty="0" err="1">
                <a:solidFill>
                  <a:schemeClr val="bg1"/>
                </a:solidFill>
                <a:latin typeface="+mn-ea"/>
              </a:rPr>
              <a:t>사이트맵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0EBE69A-1966-D5E8-9864-49CEFB445D7B}"/>
              </a:ext>
            </a:extLst>
          </p:cNvPr>
          <p:cNvSpPr txBox="1"/>
          <p:nvPr/>
        </p:nvSpPr>
        <p:spPr>
          <a:xfrm>
            <a:off x="8824707" y="3629256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COVID19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3EAE8BA-D58A-E6B7-5942-D72400DE3D9C}"/>
              </a:ext>
            </a:extLst>
          </p:cNvPr>
          <p:cNvSpPr txBox="1"/>
          <p:nvPr/>
        </p:nvSpPr>
        <p:spPr>
          <a:xfrm>
            <a:off x="8824707" y="3806910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세종캠퍼스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3959B00-49CE-A581-E292-6D9BCD9433C7}"/>
              </a:ext>
            </a:extLst>
          </p:cNvPr>
          <p:cNvSpPr txBox="1"/>
          <p:nvPr/>
        </p:nvSpPr>
        <p:spPr>
          <a:xfrm>
            <a:off x="8824707" y="3995532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LOGO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AAF579B-4004-53A1-B693-75DCAE4350CF}"/>
              </a:ext>
            </a:extLst>
          </p:cNvPr>
          <p:cNvSpPr txBox="1"/>
          <p:nvPr/>
        </p:nvSpPr>
        <p:spPr>
          <a:xfrm>
            <a:off x="8817403" y="414171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Instagram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BACC96E-F665-148C-B803-8B8EE6AF3E3A}"/>
              </a:ext>
            </a:extLst>
          </p:cNvPr>
          <p:cNvSpPr txBox="1"/>
          <p:nvPr/>
        </p:nvSpPr>
        <p:spPr>
          <a:xfrm>
            <a:off x="8824707" y="4298450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blog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00B31A-E11E-CA5F-81C8-B5A4F6AB12F2}"/>
              </a:ext>
            </a:extLst>
          </p:cNvPr>
          <p:cNvSpPr txBox="1"/>
          <p:nvPr/>
        </p:nvSpPr>
        <p:spPr>
          <a:xfrm>
            <a:off x="8824707" y="4457036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 err="1">
                <a:solidFill>
                  <a:schemeClr val="bg1"/>
                </a:solidFill>
                <a:latin typeface="+mn-ea"/>
              </a:rPr>
              <a:t>utube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23A765-4681-9627-9834-27EFF493071F}"/>
              </a:ext>
            </a:extLst>
          </p:cNvPr>
          <p:cNvSpPr txBox="1"/>
          <p:nvPr/>
        </p:nvSpPr>
        <p:spPr>
          <a:xfrm>
            <a:off x="8829499" y="4624706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FNB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 err="1">
                <a:solidFill>
                  <a:schemeClr val="bg1"/>
                </a:solidFill>
                <a:latin typeface="+mn-ea"/>
              </a:rPr>
              <a:t>facebook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F5862EC-0677-4520-8013-87D7FD9E0960}"/>
              </a:ext>
            </a:extLst>
          </p:cNvPr>
          <p:cNvSpPr txBox="1"/>
          <p:nvPr/>
        </p:nvSpPr>
        <p:spPr>
          <a:xfrm>
            <a:off x="8465362" y="3193886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35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33276E-15F1-DCF2-F834-0DE75D8CDAD5}"/>
              </a:ext>
            </a:extLst>
          </p:cNvPr>
          <p:cNvSpPr txBox="1"/>
          <p:nvPr/>
        </p:nvSpPr>
        <p:spPr>
          <a:xfrm>
            <a:off x="8472785" y="3399973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36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B6D9EB-0276-3179-8847-8DC2FAF65ABA}"/>
              </a:ext>
            </a:extLst>
          </p:cNvPr>
          <p:cNvSpPr txBox="1"/>
          <p:nvPr/>
        </p:nvSpPr>
        <p:spPr>
          <a:xfrm>
            <a:off x="8473482" y="3603442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37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0571DAD-9AF5-AE0E-F336-678684893389}"/>
              </a:ext>
            </a:extLst>
          </p:cNvPr>
          <p:cNvSpPr txBox="1"/>
          <p:nvPr/>
        </p:nvSpPr>
        <p:spPr>
          <a:xfrm>
            <a:off x="8478610" y="3787641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38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8B0F052-CECC-6770-AD36-6460AF6D8E65}"/>
              </a:ext>
            </a:extLst>
          </p:cNvPr>
          <p:cNvSpPr txBox="1"/>
          <p:nvPr/>
        </p:nvSpPr>
        <p:spPr>
          <a:xfrm>
            <a:off x="8487389" y="3987394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39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5D54509-4BB4-8CB9-9111-73785E46A374}"/>
              </a:ext>
            </a:extLst>
          </p:cNvPr>
          <p:cNvSpPr txBox="1"/>
          <p:nvPr/>
        </p:nvSpPr>
        <p:spPr>
          <a:xfrm>
            <a:off x="8487389" y="4145323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40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6A9499F-F197-1F5A-16E0-360AF1CF678E}"/>
              </a:ext>
            </a:extLst>
          </p:cNvPr>
          <p:cNvSpPr txBox="1"/>
          <p:nvPr/>
        </p:nvSpPr>
        <p:spPr>
          <a:xfrm>
            <a:off x="8495959" y="4282279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41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DA278E0-ABD3-DAA6-BC83-28D6A6FDD64E}"/>
              </a:ext>
            </a:extLst>
          </p:cNvPr>
          <p:cNvSpPr txBox="1"/>
          <p:nvPr/>
        </p:nvSpPr>
        <p:spPr>
          <a:xfrm>
            <a:off x="8495080" y="4450662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42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9420567-6709-8241-A8AD-98F88054FC2B}"/>
              </a:ext>
            </a:extLst>
          </p:cNvPr>
          <p:cNvSpPr txBox="1"/>
          <p:nvPr/>
        </p:nvSpPr>
        <p:spPr>
          <a:xfrm>
            <a:off x="8495080" y="4617766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43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384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F903F3AB-384D-455D-B8C4-055D0CB8CE3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ound2SameRect">
            <a:avLst/>
          </a:prstGeom>
          <a:solidFill>
            <a:srgbClr val="760023"/>
          </a:solidFill>
          <a:ln>
            <a:solidFill>
              <a:srgbClr val="760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054A85-AEAA-4C8E-A1E8-95706551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44" y="2617937"/>
            <a:ext cx="2563712" cy="256371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939267-4EEA-4B4A-BE62-E588A255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z="1400" b="1" smtClean="0">
                <a:solidFill>
                  <a:schemeClr val="bg1"/>
                </a:solidFill>
              </a:rPr>
              <a:t>33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6801E4-07E9-A2FA-76F5-24F32F0C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400" b="1" dirty="0">
                <a:solidFill>
                  <a:schemeClr val="bg1"/>
                </a:solidFill>
                <a:latin typeface="+mj-lt"/>
              </a:rPr>
              <a:t>KOREA UNIVERSITY RENEWAL PROJECT</a:t>
            </a:r>
            <a:endParaRPr lang="ko-KR" alt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D9F0B330-CB01-49DE-A1D1-3BD318A46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7228" y="4481403"/>
            <a:ext cx="5786845" cy="1089518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solidFill>
                  <a:srgbClr val="760023"/>
                </a:solidFill>
              </a:rPr>
              <a:t>THANK YOU</a:t>
            </a:r>
            <a:endParaRPr lang="ko-KR" altLang="en-US" sz="7200" b="1" dirty="0">
              <a:solidFill>
                <a:srgbClr val="76002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A7D050-567F-4DA5-B5CC-9B6EAB2C13CF}"/>
              </a:ext>
            </a:extLst>
          </p:cNvPr>
          <p:cNvSpPr/>
          <p:nvPr/>
        </p:nvSpPr>
        <p:spPr>
          <a:xfrm>
            <a:off x="-1" y="0"/>
            <a:ext cx="12192000" cy="535693"/>
          </a:xfrm>
          <a:prstGeom prst="rect">
            <a:avLst/>
          </a:prstGeom>
          <a:solidFill>
            <a:srgbClr val="760023"/>
          </a:solidFill>
          <a:ln>
            <a:solidFill>
              <a:srgbClr val="760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41F3FB-5541-4D23-8014-C18350A855CB}"/>
              </a:ext>
            </a:extLst>
          </p:cNvPr>
          <p:cNvSpPr/>
          <p:nvPr/>
        </p:nvSpPr>
        <p:spPr>
          <a:xfrm>
            <a:off x="0" y="499844"/>
            <a:ext cx="12192000" cy="2109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1C2E6B-FAD5-4A4F-99F0-16C13E92F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44" y="969294"/>
            <a:ext cx="2563712" cy="25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4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F6D3892-44A7-766A-C157-BFE125E89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1400" dirty="0"/>
              <a:t>고려대학교 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1FB6B-EEA7-1AC1-8AAA-23FDC118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8395C0DF-7C3E-377D-7AF3-0B2A1ED2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1966-B106-4B52-B2A7-A49255C36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9" y="3603291"/>
            <a:ext cx="2261532" cy="214538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F16BC2-C069-4608-AC24-F8AEF6555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4" y="1109328"/>
            <a:ext cx="3537327" cy="23940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0E280-C2B8-4D19-9B9C-FBB72FEAE3F9}"/>
              </a:ext>
            </a:extLst>
          </p:cNvPr>
          <p:cNvSpPr txBox="1"/>
          <p:nvPr/>
        </p:nvSpPr>
        <p:spPr>
          <a:xfrm>
            <a:off x="4326956" y="2022409"/>
            <a:ext cx="71397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고려대학교는 지난 </a:t>
            </a:r>
            <a:r>
              <a:rPr lang="en-US" altLang="ko-KR" b="1" dirty="0">
                <a:solidFill>
                  <a:schemeClr val="bg1"/>
                </a:solidFill>
              </a:rPr>
              <a:t>1905</a:t>
            </a:r>
            <a:r>
              <a:rPr lang="ko-KR" altLang="en-US" b="1" dirty="0">
                <a:solidFill>
                  <a:schemeClr val="bg1"/>
                </a:solidFill>
              </a:rPr>
              <a:t>년 대한제국의 재정 총괄 내장원경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충숙공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이용익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선생이 </a:t>
            </a:r>
            <a:r>
              <a:rPr lang="ko-KR" altLang="en-US" b="1" dirty="0" err="1">
                <a:solidFill>
                  <a:schemeClr val="bg1"/>
                </a:solidFill>
              </a:rPr>
              <a:t>교육구국의</a:t>
            </a:r>
            <a:r>
              <a:rPr lang="ko-KR" altLang="en-US" b="1" dirty="0">
                <a:solidFill>
                  <a:schemeClr val="bg1"/>
                </a:solidFill>
              </a:rPr>
              <a:t> 이념으로 고종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황제의 하사금을 받아 설립한 </a:t>
            </a:r>
            <a:r>
              <a:rPr lang="en-US" altLang="ko-KR" sz="2000" b="1" dirty="0">
                <a:solidFill>
                  <a:srgbClr val="E4D9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2000" b="1" dirty="0">
                <a:solidFill>
                  <a:srgbClr val="E4D9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보성전문학교</a:t>
            </a:r>
            <a:r>
              <a:rPr lang="en-US" altLang="ko-KR" sz="2000" b="1" dirty="0">
                <a:solidFill>
                  <a:srgbClr val="E4D9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ko-KR" altLang="en-US" b="1" dirty="0">
                <a:solidFill>
                  <a:schemeClr val="bg1"/>
                </a:solidFill>
              </a:rPr>
              <a:t>에 그 연원을 두고 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해방 후인 </a:t>
            </a:r>
            <a:r>
              <a:rPr lang="en-US" altLang="ko-KR" b="1" dirty="0">
                <a:solidFill>
                  <a:schemeClr val="bg1"/>
                </a:solidFill>
              </a:rPr>
              <a:t>1946</a:t>
            </a:r>
            <a:r>
              <a:rPr lang="ko-KR" altLang="en-US" b="1" dirty="0">
                <a:solidFill>
                  <a:schemeClr val="bg1"/>
                </a:solidFill>
              </a:rPr>
              <a:t>년 종합대학교로 승격된 고려대학교는 </a:t>
            </a:r>
            <a:r>
              <a:rPr lang="en-US" altLang="ko-KR" b="1" dirty="0">
                <a:solidFill>
                  <a:schemeClr val="bg1"/>
                </a:solidFill>
              </a:rPr>
              <a:t>1960</a:t>
            </a:r>
            <a:r>
              <a:rPr lang="ko-KR" altLang="en-US" b="1" dirty="0">
                <a:solidFill>
                  <a:schemeClr val="bg1"/>
                </a:solidFill>
              </a:rPr>
              <a:t>년 </a:t>
            </a:r>
            <a:r>
              <a:rPr lang="en-US" altLang="ko-KR" b="1" dirty="0">
                <a:solidFill>
                  <a:schemeClr val="bg1"/>
                </a:solidFill>
              </a:rPr>
              <a:t>4.19 </a:t>
            </a:r>
            <a:r>
              <a:rPr lang="ko-KR" altLang="en-US" b="1" dirty="0">
                <a:solidFill>
                  <a:schemeClr val="bg1"/>
                </a:solidFill>
              </a:rPr>
              <a:t>혁명의 도화선이 되었던 </a:t>
            </a:r>
            <a:r>
              <a:rPr lang="en-US" altLang="ko-KR" b="1" dirty="0">
                <a:solidFill>
                  <a:schemeClr val="bg1"/>
                </a:solidFill>
              </a:rPr>
              <a:t>4.18 </a:t>
            </a:r>
            <a:r>
              <a:rPr lang="ko-KR" altLang="en-US" b="1" dirty="0">
                <a:solidFill>
                  <a:schemeClr val="bg1"/>
                </a:solidFill>
              </a:rPr>
              <a:t>고대학생 의거를 비롯한 숱한 민주화 항쟁으로 분출되기도 하였다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고려대학교는 </a:t>
            </a:r>
            <a:r>
              <a:rPr lang="en-US" altLang="ko-KR" sz="2400" b="1" dirty="0">
                <a:solidFill>
                  <a:srgbClr val="E4D9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2200" b="1" dirty="0">
                <a:solidFill>
                  <a:srgbClr val="E4D9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명실공히 민족의 대학</a:t>
            </a:r>
            <a:r>
              <a:rPr lang="en-US" altLang="ko-KR" sz="2200" b="1" dirty="0">
                <a:solidFill>
                  <a:srgbClr val="E4D9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ko-KR" altLang="en-US" b="1" dirty="0">
                <a:solidFill>
                  <a:schemeClr val="bg1"/>
                </a:solidFill>
              </a:rPr>
              <a:t>으로서 그 고유한 정체성을 보존하면서도 세계적인 연구중심대학으로 나아가기 위한 국제적 인지도와 실력을 </a:t>
            </a:r>
            <a:r>
              <a:rPr lang="ko-KR" altLang="en-US" b="1" dirty="0" err="1">
                <a:solidFill>
                  <a:schemeClr val="bg1"/>
                </a:solidFill>
              </a:rPr>
              <a:t>갖추어나가고</a:t>
            </a:r>
            <a:r>
              <a:rPr lang="ko-KR" altLang="en-US" b="1" dirty="0">
                <a:solidFill>
                  <a:schemeClr val="bg1"/>
                </a:solidFill>
              </a:rPr>
              <a:t> 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44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81076FE-5830-F775-881D-6A936DC1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28D12F-713B-00EF-4F42-CB7B82ED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FA56F7B-CB9E-A4F3-31A6-2393BBC7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400" dirty="0"/>
              <a:t>요구사항 및 분석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E0BDC40-3E23-432E-B8D1-ADEB8C555E22}"/>
              </a:ext>
            </a:extLst>
          </p:cNvPr>
          <p:cNvSpPr/>
          <p:nvPr/>
        </p:nvSpPr>
        <p:spPr>
          <a:xfrm>
            <a:off x="914400" y="2214693"/>
            <a:ext cx="4353886" cy="780176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메인 내비게이션 바에 수강신청 메뉴가</a:t>
            </a:r>
            <a:endParaRPr lang="en-US" altLang="ko-KR" b="1" dirty="0"/>
          </a:p>
          <a:p>
            <a:pPr algn="ctr"/>
            <a:r>
              <a:rPr lang="ko-KR" altLang="en-US" b="1" dirty="0"/>
              <a:t>없어요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9102B9-3936-4A12-B38A-8C02BA9D95B4}"/>
              </a:ext>
            </a:extLst>
          </p:cNvPr>
          <p:cNvSpPr/>
          <p:nvPr/>
        </p:nvSpPr>
        <p:spPr>
          <a:xfrm>
            <a:off x="914400" y="3373773"/>
            <a:ext cx="4353886" cy="780176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메인 내비게이션 카테고리가 동적으로 로컬메뉴를 보여주게 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62D4E7-0B53-4FE1-A09F-5DC3CE846757}"/>
              </a:ext>
            </a:extLst>
          </p:cNvPr>
          <p:cNvSpPr/>
          <p:nvPr/>
        </p:nvSpPr>
        <p:spPr>
          <a:xfrm>
            <a:off x="914400" y="4532853"/>
            <a:ext cx="4353886" cy="780176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협력업체 및 인사채용에 필요한 정보를 알아볼 수 있게 해주세요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4B61519-D80F-4912-AAE6-A4D669303DCE}"/>
              </a:ext>
            </a:extLst>
          </p:cNvPr>
          <p:cNvSpPr/>
          <p:nvPr/>
        </p:nvSpPr>
        <p:spPr>
          <a:xfrm>
            <a:off x="6385419" y="2214693"/>
            <a:ext cx="4444767" cy="7801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A50021"/>
                </a:solidFill>
              </a:rPr>
              <a:t>메인 내비게이션 바에 수강신청 메뉴를 </a:t>
            </a:r>
            <a:endParaRPr lang="en-US" altLang="ko-KR" b="1" dirty="0">
              <a:solidFill>
                <a:srgbClr val="A50021"/>
              </a:solidFill>
            </a:endParaRPr>
          </a:p>
          <a:p>
            <a:pPr algn="ctr"/>
            <a:r>
              <a:rPr lang="ko-KR" altLang="en-US" b="1" dirty="0">
                <a:solidFill>
                  <a:srgbClr val="A50021"/>
                </a:solidFill>
              </a:rPr>
              <a:t>추가하도록 하겠습니다</a:t>
            </a:r>
            <a:r>
              <a:rPr lang="en-US" altLang="ko-KR" b="1" dirty="0">
                <a:solidFill>
                  <a:srgbClr val="A50021"/>
                </a:solidFill>
              </a:rPr>
              <a:t>.</a:t>
            </a:r>
            <a:r>
              <a:rPr lang="ko-KR" altLang="en-US" b="1" dirty="0">
                <a:solidFill>
                  <a:srgbClr val="A50021"/>
                </a:solidFill>
              </a:rPr>
              <a:t>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9DF6F9-89BA-400B-B2E7-9D5331A852E3}"/>
              </a:ext>
            </a:extLst>
          </p:cNvPr>
          <p:cNvSpPr/>
          <p:nvPr/>
        </p:nvSpPr>
        <p:spPr>
          <a:xfrm>
            <a:off x="6385419" y="3373773"/>
            <a:ext cx="4444767" cy="7801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A50021"/>
                </a:solidFill>
              </a:rPr>
              <a:t>로컬메뉴가 자동으로 보이도록</a:t>
            </a:r>
            <a:endParaRPr lang="en-US" altLang="ko-KR" b="1" dirty="0">
              <a:solidFill>
                <a:srgbClr val="A50021"/>
              </a:solidFill>
            </a:endParaRPr>
          </a:p>
          <a:p>
            <a:pPr algn="ctr"/>
            <a:r>
              <a:rPr lang="en-US" altLang="ko-KR" b="1" dirty="0">
                <a:solidFill>
                  <a:srgbClr val="A50021"/>
                </a:solidFill>
              </a:rPr>
              <a:t>Hover effect </a:t>
            </a:r>
            <a:r>
              <a:rPr lang="ko-KR" altLang="en-US" b="1" dirty="0">
                <a:solidFill>
                  <a:srgbClr val="A50021"/>
                </a:solidFill>
              </a:rPr>
              <a:t>기능을 추가하겠습니다</a:t>
            </a:r>
            <a:r>
              <a:rPr lang="en-US" altLang="ko-KR" b="1" dirty="0">
                <a:solidFill>
                  <a:srgbClr val="A50021"/>
                </a:solidFill>
              </a:rPr>
              <a:t>.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D731DB-F47E-4447-AFE8-71CF33F3A8F2}"/>
              </a:ext>
            </a:extLst>
          </p:cNvPr>
          <p:cNvSpPr/>
          <p:nvPr/>
        </p:nvSpPr>
        <p:spPr>
          <a:xfrm>
            <a:off x="6385419" y="4532853"/>
            <a:ext cx="4444767" cy="7801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A50021"/>
                </a:solidFill>
              </a:rPr>
              <a:t>협력업체 및 인사채용 정보를 쉽게 알아보도록 메인 내비게이션 바를 정리하겠습니다</a:t>
            </a:r>
            <a:r>
              <a:rPr lang="en-US" altLang="ko-KR" sz="1600" b="1" dirty="0">
                <a:solidFill>
                  <a:srgbClr val="A50021"/>
                </a:solidFill>
              </a:rPr>
              <a:t>.</a:t>
            </a:r>
            <a:endParaRPr lang="ko-KR" altLang="en-US" sz="1600" b="1" dirty="0">
              <a:solidFill>
                <a:srgbClr val="A5002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EFFE7E-6176-46C5-B353-725DB792C8C1}"/>
              </a:ext>
            </a:extLst>
          </p:cNvPr>
          <p:cNvCxnSpPr>
            <a:cxnSpLocks/>
          </p:cNvCxnSpPr>
          <p:nvPr/>
        </p:nvCxnSpPr>
        <p:spPr>
          <a:xfrm>
            <a:off x="5478011" y="2625754"/>
            <a:ext cx="713064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C1456A-4C51-496A-808E-549509C688E9}"/>
              </a:ext>
            </a:extLst>
          </p:cNvPr>
          <p:cNvCxnSpPr>
            <a:cxnSpLocks/>
          </p:cNvCxnSpPr>
          <p:nvPr/>
        </p:nvCxnSpPr>
        <p:spPr>
          <a:xfrm>
            <a:off x="5478011" y="3734499"/>
            <a:ext cx="713064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335488F-A537-4C53-8D1C-AF53496724C0}"/>
              </a:ext>
            </a:extLst>
          </p:cNvPr>
          <p:cNvCxnSpPr>
            <a:cxnSpLocks/>
          </p:cNvCxnSpPr>
          <p:nvPr/>
        </p:nvCxnSpPr>
        <p:spPr>
          <a:xfrm>
            <a:off x="5478011" y="4900569"/>
            <a:ext cx="713064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BA1303-AA0D-485C-925A-42F06B35D7F1}"/>
              </a:ext>
            </a:extLst>
          </p:cNvPr>
          <p:cNvSpPr txBox="1"/>
          <p:nvPr/>
        </p:nvSpPr>
        <p:spPr>
          <a:xfrm>
            <a:off x="1744910" y="1317072"/>
            <a:ext cx="260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REQUEST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72451-B6E6-4605-9BC0-2A20EC1C133E}"/>
              </a:ext>
            </a:extLst>
          </p:cNvPr>
          <p:cNvSpPr txBox="1"/>
          <p:nvPr/>
        </p:nvSpPr>
        <p:spPr>
          <a:xfrm>
            <a:off x="7307508" y="1360305"/>
            <a:ext cx="260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SOLUTION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5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E7CB923-E8B0-1B8B-86F5-B17DFF165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4F7775-84CF-9D53-5041-0CCC177C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84EC853-219F-73F8-C882-5AC0A3B7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사용자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A20333-D192-4032-807E-9D975FCD8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23" y="1253187"/>
            <a:ext cx="6014520" cy="3190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2C0D1D-4BD5-4D58-ACC3-815025240139}"/>
              </a:ext>
            </a:extLst>
          </p:cNvPr>
          <p:cNvSpPr/>
          <p:nvPr/>
        </p:nvSpPr>
        <p:spPr>
          <a:xfrm>
            <a:off x="5148100" y="2357064"/>
            <a:ext cx="1298882" cy="1965554"/>
          </a:xfrm>
          <a:prstGeom prst="rect">
            <a:avLst/>
          </a:prstGeom>
          <a:noFill/>
          <a:ln w="3492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BE9DE-23B0-4484-8FD6-CBB952D2F55C}"/>
              </a:ext>
            </a:extLst>
          </p:cNvPr>
          <p:cNvSpPr txBox="1"/>
          <p:nvPr/>
        </p:nvSpPr>
        <p:spPr>
          <a:xfrm>
            <a:off x="738189" y="4649587"/>
            <a:ext cx="10660709" cy="1021556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10</a:t>
            </a:r>
            <a:r>
              <a:rPr lang="ko-KR" altLang="en-US" b="1" dirty="0">
                <a:solidFill>
                  <a:schemeClr val="bg1"/>
                </a:solidFill>
              </a:rPr>
              <a:t>대</a:t>
            </a:r>
            <a:r>
              <a:rPr lang="en-US" altLang="ko-KR" b="1" dirty="0">
                <a:solidFill>
                  <a:schemeClr val="bg1"/>
                </a:solidFill>
              </a:rPr>
              <a:t>~30</a:t>
            </a:r>
            <a:r>
              <a:rPr lang="ko-KR" altLang="en-US" b="1" dirty="0">
                <a:solidFill>
                  <a:schemeClr val="bg1"/>
                </a:solidFill>
              </a:rPr>
              <a:t>대 초반의 방문자가 많은 것으로 보입니다</a:t>
            </a:r>
            <a:r>
              <a:rPr lang="en-US" altLang="ko-KR" b="1" dirty="0">
                <a:solidFill>
                  <a:schemeClr val="bg1"/>
                </a:solidFill>
              </a:rPr>
              <a:t>. </a:t>
            </a:r>
            <a:r>
              <a:rPr lang="ko-KR" altLang="en-US" b="1" dirty="0">
                <a:solidFill>
                  <a:schemeClr val="bg1"/>
                </a:solidFill>
              </a:rPr>
              <a:t>웹사이트 방문분석 결과를 추측해 보았을 때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10~20</a:t>
            </a:r>
            <a:r>
              <a:rPr lang="ko-KR" altLang="en-US" b="1" dirty="0">
                <a:solidFill>
                  <a:schemeClr val="bg1"/>
                </a:solidFill>
              </a:rPr>
              <a:t>대 신입생 및 </a:t>
            </a:r>
            <a:r>
              <a:rPr lang="en-US" altLang="ko-KR" b="1" dirty="0">
                <a:solidFill>
                  <a:schemeClr val="bg1"/>
                </a:solidFill>
              </a:rPr>
              <a:t>20~30</a:t>
            </a:r>
            <a:r>
              <a:rPr lang="ko-KR" altLang="en-US" b="1" dirty="0">
                <a:solidFill>
                  <a:schemeClr val="bg1"/>
                </a:solidFill>
              </a:rPr>
              <a:t>대 편입생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재학생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대학원생이 주로 방문하는 것으로 파악할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77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CFCAE62-7966-4DFE-A54F-10A3B369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32164A-AEB9-4711-AF72-4C06AE37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5B746EF-5FF6-4163-ABD6-002E79E24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사용자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286193-8B8E-736D-BE72-2A23B2AD7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15" y="1699175"/>
            <a:ext cx="6659217" cy="3899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1DF7FA-7903-9E01-ACCF-BB601C9D7EF9}"/>
              </a:ext>
            </a:extLst>
          </p:cNvPr>
          <p:cNvSpPr/>
          <p:nvPr/>
        </p:nvSpPr>
        <p:spPr>
          <a:xfrm>
            <a:off x="2312503" y="3568146"/>
            <a:ext cx="778565" cy="1862469"/>
          </a:xfrm>
          <a:prstGeom prst="rect">
            <a:avLst/>
          </a:prstGeom>
          <a:noFill/>
          <a:ln w="38100">
            <a:solidFill>
              <a:srgbClr val="A500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712647-D894-7F89-8911-EF2121E27BB4}"/>
              </a:ext>
            </a:extLst>
          </p:cNvPr>
          <p:cNvSpPr/>
          <p:nvPr/>
        </p:nvSpPr>
        <p:spPr>
          <a:xfrm>
            <a:off x="4012091" y="3568146"/>
            <a:ext cx="778565" cy="1862469"/>
          </a:xfrm>
          <a:prstGeom prst="rect">
            <a:avLst/>
          </a:prstGeom>
          <a:noFill/>
          <a:ln w="38100">
            <a:solidFill>
              <a:srgbClr val="A500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413B-2F54-2E4D-B0C2-C0F310721A48}"/>
              </a:ext>
            </a:extLst>
          </p:cNvPr>
          <p:cNvSpPr txBox="1"/>
          <p:nvPr/>
        </p:nvSpPr>
        <p:spPr>
          <a:xfrm>
            <a:off x="7480850" y="3429000"/>
            <a:ext cx="4197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방문자중 </a:t>
            </a:r>
            <a:r>
              <a:rPr lang="en-US" altLang="ko-KR" b="1" dirty="0">
                <a:solidFill>
                  <a:schemeClr val="bg1"/>
                </a:solidFill>
              </a:rPr>
              <a:t>55%</a:t>
            </a:r>
            <a:r>
              <a:rPr lang="ko-KR" altLang="en-US" b="1" dirty="0">
                <a:solidFill>
                  <a:schemeClr val="bg1"/>
                </a:solidFill>
              </a:rPr>
              <a:t>이상이 직접 주소를 입력하여 방문을 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39%</a:t>
            </a:r>
            <a:r>
              <a:rPr lang="ko-KR" altLang="en-US" b="1" dirty="0">
                <a:solidFill>
                  <a:schemeClr val="bg1"/>
                </a:solidFill>
              </a:rPr>
              <a:t>는 검색을 통하여 방문하는 것으로 볼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34958-53A9-1F34-C13C-49ABE23576D7}"/>
              </a:ext>
            </a:extLst>
          </p:cNvPr>
          <p:cNvSpPr txBox="1"/>
          <p:nvPr/>
        </p:nvSpPr>
        <p:spPr>
          <a:xfrm>
            <a:off x="7530547" y="2654554"/>
            <a:ext cx="4098233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A50021"/>
                </a:solidFill>
              </a:rPr>
              <a:t>방문자 대다수가 직접주소 입력 및 </a:t>
            </a:r>
            <a:endParaRPr lang="en-US" altLang="ko-KR" b="1" dirty="0">
              <a:solidFill>
                <a:srgbClr val="A50021"/>
              </a:solidFill>
            </a:endParaRPr>
          </a:p>
          <a:p>
            <a:r>
              <a:rPr lang="ko-KR" altLang="en-US" b="1" dirty="0">
                <a:solidFill>
                  <a:srgbClr val="A50021"/>
                </a:solidFill>
              </a:rPr>
              <a:t>검색을 통하여 방문하는 것으로 확인</a:t>
            </a:r>
          </a:p>
        </p:txBody>
      </p:sp>
    </p:spTree>
    <p:extLst>
      <p:ext uri="{BB962C8B-B14F-4D97-AF65-F5344CB8AC3E}">
        <p14:creationId xmlns:p14="http://schemas.microsoft.com/office/powerpoint/2010/main" val="115099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770BDB6-13EC-A1ED-992A-6794D3CC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2EB33B-4C60-9F17-E2A4-F942056A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47C0D20-C3AE-3DB7-822B-CB156399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사용자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E21031-1CF7-1364-C572-8727D97E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8" y="1999707"/>
            <a:ext cx="1912786" cy="333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CECEEE-39A3-C3A8-CC31-7429BD771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51" y="1999707"/>
            <a:ext cx="1844200" cy="390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008C4F-5009-3335-2652-8C1348196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23" y="1999707"/>
            <a:ext cx="2537680" cy="3787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9A4F31-83E7-99F4-678F-6B19B679EAF0}"/>
              </a:ext>
            </a:extLst>
          </p:cNvPr>
          <p:cNvSpPr txBox="1"/>
          <p:nvPr/>
        </p:nvSpPr>
        <p:spPr>
          <a:xfrm>
            <a:off x="7916518" y="1999707"/>
            <a:ext cx="3564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학과 관련 입시정보를 파악하기 위하여 방문하는 것으로 분석 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8869E-540C-3DBB-E925-6F909935C4D5}"/>
              </a:ext>
            </a:extLst>
          </p:cNvPr>
          <p:cNvSpPr txBox="1"/>
          <p:nvPr/>
        </p:nvSpPr>
        <p:spPr>
          <a:xfrm>
            <a:off x="7916518" y="3072018"/>
            <a:ext cx="3564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주요 방문자는 입학생 또는 재학생으로 파악이 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A2161-8A94-C77C-4301-34E29C580F3E}"/>
              </a:ext>
            </a:extLst>
          </p:cNvPr>
          <p:cNvSpPr txBox="1"/>
          <p:nvPr/>
        </p:nvSpPr>
        <p:spPr>
          <a:xfrm>
            <a:off x="7836075" y="4165593"/>
            <a:ext cx="3733073" cy="715089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A50021"/>
                </a:solidFill>
              </a:rPr>
              <a:t>관련 키워드에 해당하는 정보를 </a:t>
            </a:r>
            <a:endParaRPr lang="en-US" altLang="ko-KR" b="1" dirty="0">
              <a:solidFill>
                <a:srgbClr val="A50021"/>
              </a:solidFill>
            </a:endParaRPr>
          </a:p>
          <a:p>
            <a:pPr algn="ctr"/>
            <a:r>
              <a:rPr lang="ko-KR" altLang="en-US" b="1" dirty="0">
                <a:solidFill>
                  <a:srgbClr val="A50021"/>
                </a:solidFill>
              </a:rPr>
              <a:t>빠르게 파악 할 수 있어야 합니다</a:t>
            </a:r>
            <a:r>
              <a:rPr lang="en-US" altLang="ko-KR" b="1" dirty="0">
                <a:solidFill>
                  <a:srgbClr val="A50021"/>
                </a:solidFill>
              </a:rPr>
              <a:t>.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8C129-AD96-E445-01DB-2477CECA4AF5}"/>
              </a:ext>
            </a:extLst>
          </p:cNvPr>
          <p:cNvSpPr txBox="1"/>
          <p:nvPr/>
        </p:nvSpPr>
        <p:spPr>
          <a:xfrm>
            <a:off x="4575315" y="1056894"/>
            <a:ext cx="3341203" cy="578882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고려대학교 키워드</a:t>
            </a:r>
          </a:p>
        </p:txBody>
      </p:sp>
    </p:spTree>
    <p:extLst>
      <p:ext uri="{BB962C8B-B14F-4D97-AF65-F5344CB8AC3E}">
        <p14:creationId xmlns:p14="http://schemas.microsoft.com/office/powerpoint/2010/main" val="245547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42E7F50-1553-A0F0-7298-B6B8191B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KOREA UNIVERSITY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B99E47-0BAE-09A7-D35A-65B06D59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E843B-3409-49B7-A013-F11D0A203A4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AF274B-0EBD-F451-1E2F-C989F9E98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82" y="114617"/>
            <a:ext cx="2717499" cy="94931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/>
              <a:t>TARGET </a:t>
            </a:r>
            <a:br>
              <a:rPr lang="en-US" altLang="ko-KR" b="1" dirty="0"/>
            </a:br>
            <a:r>
              <a:rPr lang="en-US" altLang="ko-KR" b="1" dirty="0"/>
              <a:t>ANALYSIS</a:t>
            </a:r>
            <a:endParaRPr lang="ko-KR" altLang="en-US" b="1" dirty="0"/>
          </a:p>
        </p:txBody>
      </p:sp>
      <p:sp>
        <p:nvSpPr>
          <p:cNvPr id="4" name="slide2_shape16">
            <a:extLst>
              <a:ext uri="{FF2B5EF4-FFF2-40B4-BE49-F238E27FC236}">
                <a16:creationId xmlns:a16="http://schemas.microsoft.com/office/drawing/2014/main" id="{25FA90E1-25B7-C610-A9E5-09872213AAF8}"/>
              </a:ext>
            </a:extLst>
          </p:cNvPr>
          <p:cNvSpPr/>
          <p:nvPr/>
        </p:nvSpPr>
        <p:spPr>
          <a:xfrm>
            <a:off x="5768008" y="2799877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800" b="1" kern="1200" dirty="0">
                <a:solidFill>
                  <a:schemeClr val="bg1"/>
                </a:solidFill>
                <a:ea typeface="a고딕18"/>
                <a:cs typeface="+mn-cs"/>
              </a:rPr>
              <a:t>TARGET </a:t>
            </a:r>
            <a:r>
              <a:rPr lang="ko-KR" altLang="en-US" sz="2800" b="1" kern="1200" dirty="0">
                <a:solidFill>
                  <a:schemeClr val="bg1"/>
                </a:solidFill>
                <a:ea typeface="a고딕18"/>
                <a:cs typeface="+mn-cs"/>
              </a:rPr>
              <a:t>설정</a:t>
            </a:r>
          </a:p>
        </p:txBody>
      </p:sp>
      <p:sp>
        <p:nvSpPr>
          <p:cNvPr id="5" name="slide2_shape16">
            <a:extLst>
              <a:ext uri="{FF2B5EF4-FFF2-40B4-BE49-F238E27FC236}">
                <a16:creationId xmlns:a16="http://schemas.microsoft.com/office/drawing/2014/main" id="{97B1D7A7-6C14-D246-3DEF-18EF285C5A0F}"/>
              </a:ext>
            </a:extLst>
          </p:cNvPr>
          <p:cNvSpPr/>
          <p:nvPr/>
        </p:nvSpPr>
        <p:spPr>
          <a:xfrm>
            <a:off x="5768008" y="3462148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800" b="1" kern="1200" dirty="0">
                <a:solidFill>
                  <a:schemeClr val="bg1"/>
                </a:solidFill>
                <a:ea typeface="a고딕18"/>
                <a:cs typeface="+mn-cs"/>
              </a:rPr>
              <a:t>MAIN PERSONA</a:t>
            </a:r>
            <a:endParaRPr lang="ko-KR" altLang="en-US" sz="28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  <p:sp>
        <p:nvSpPr>
          <p:cNvPr id="7" name="slide2_shape16">
            <a:extLst>
              <a:ext uri="{FF2B5EF4-FFF2-40B4-BE49-F238E27FC236}">
                <a16:creationId xmlns:a16="http://schemas.microsoft.com/office/drawing/2014/main" id="{88EAA8C5-A221-7A2F-3510-B14122B0B0D2}"/>
              </a:ext>
            </a:extLst>
          </p:cNvPr>
          <p:cNvSpPr/>
          <p:nvPr/>
        </p:nvSpPr>
        <p:spPr>
          <a:xfrm>
            <a:off x="5768008" y="4124419"/>
            <a:ext cx="3465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2800" b="1" dirty="0">
                <a:solidFill>
                  <a:schemeClr val="bg1"/>
                </a:solidFill>
                <a:ea typeface="a고딕18"/>
              </a:rPr>
              <a:t>SUB PERSONA</a:t>
            </a:r>
            <a:endParaRPr lang="ko-KR" altLang="en-US" sz="2800" b="1" kern="1200" dirty="0">
              <a:solidFill>
                <a:schemeClr val="bg1"/>
              </a:solidFill>
              <a:ea typeface="a고딕1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057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1819</Words>
  <Application>Microsoft Office PowerPoint</Application>
  <PresentationFormat>와이드스크린</PresentationFormat>
  <Paragraphs>640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나눔스퀘어 ExtraBold</vt:lpstr>
      <vt:lpstr>나눔스퀘어_ac</vt:lpstr>
      <vt:lpstr>나눔스퀘어_ac Bold</vt:lpstr>
      <vt:lpstr>맑은 고딕</vt:lpstr>
      <vt:lpstr>Arial</vt:lpstr>
      <vt:lpstr>Office 테마</vt:lpstr>
      <vt:lpstr>PowerPoint 프레젠테이션</vt:lpstr>
      <vt:lpstr>INDEX</vt:lpstr>
      <vt:lpstr>INTRODUCE</vt:lpstr>
      <vt:lpstr>고려대학교 소개</vt:lpstr>
      <vt:lpstr>요구사항 및 분석</vt:lpstr>
      <vt:lpstr>사용자 분석</vt:lpstr>
      <vt:lpstr>사용자 분석</vt:lpstr>
      <vt:lpstr>사용자 분석</vt:lpstr>
      <vt:lpstr>TARGET  ANALYSIS</vt:lpstr>
      <vt:lpstr>TARGET 설정</vt:lpstr>
      <vt:lpstr>MAIN PERSONA</vt:lpstr>
      <vt:lpstr>SUB PERSONA</vt:lpstr>
      <vt:lpstr>BENCH MARKING</vt:lpstr>
      <vt:lpstr>자사  홈페이지 분석</vt:lpstr>
      <vt:lpstr>자사  홈페이지 장점</vt:lpstr>
      <vt:lpstr>자사  홈페이지 장점</vt:lpstr>
      <vt:lpstr>자사  홈페이지 장점</vt:lpstr>
      <vt:lpstr>자사  홈페이지 단점</vt:lpstr>
      <vt:lpstr>자사  홈페이지 단점</vt:lpstr>
      <vt:lpstr>자사  홈페이지 단점</vt:lpstr>
      <vt:lpstr>SWOT</vt:lpstr>
      <vt:lpstr>RENEWAL CONCEPT</vt:lpstr>
      <vt:lpstr>구체적  구현방안</vt:lpstr>
      <vt:lpstr>구체적  구현방안</vt:lpstr>
      <vt:lpstr>사이트맵</vt:lpstr>
      <vt:lpstr>아이디어  스케치</vt:lpstr>
      <vt:lpstr>WIRE FRAME</vt:lpstr>
      <vt:lpstr>스토리보드</vt:lpstr>
      <vt:lpstr>스토리보드</vt:lpstr>
      <vt:lpstr>스토리보드</vt:lpstr>
      <vt:lpstr>스토리보드</vt:lpstr>
      <vt:lpstr>스토리보드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EZDESIGN</dc:creator>
  <cp:lastModifiedBy>송 대건</cp:lastModifiedBy>
  <cp:revision>33</cp:revision>
  <dcterms:created xsi:type="dcterms:W3CDTF">2022-09-27T05:06:19Z</dcterms:created>
  <dcterms:modified xsi:type="dcterms:W3CDTF">2022-10-04T13:51:58Z</dcterms:modified>
</cp:coreProperties>
</file>